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256" r:id="rId3"/>
    <p:sldId id="286" r:id="rId4"/>
    <p:sldId id="287" r:id="rId5"/>
    <p:sldId id="288" r:id="rId6"/>
    <p:sldId id="320" r:id="rId7"/>
    <p:sldId id="296" r:id="rId8"/>
    <p:sldId id="297" r:id="rId9"/>
    <p:sldId id="321" r:id="rId10"/>
    <p:sldId id="299" r:id="rId11"/>
    <p:sldId id="270" r:id="rId12"/>
    <p:sldId id="323" r:id="rId13"/>
    <p:sldId id="324" r:id="rId14"/>
    <p:sldId id="325" r:id="rId15"/>
    <p:sldId id="326" r:id="rId16"/>
    <p:sldId id="322" r:id="rId17"/>
  </p:sldIdLst>
  <p:sldSz cx="9144000" cy="6858000" type="screen4x3"/>
  <p:notesSz cx="6797675" cy="9928225"/>
  <p:defaultTextStyle>
    <a:defPPr>
      <a:defRPr lang="da-DK"/>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33"/>
    <a:srgbClr val="336699"/>
    <a:srgbClr val="808080"/>
    <a:srgbClr val="CCCCCC"/>
    <a:srgbClr val="B3B3B3"/>
  </p:clrMru>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3" autoAdjust="0"/>
    <p:restoredTop sz="90586" autoAdjust="0"/>
  </p:normalViewPr>
  <p:slideViewPr>
    <p:cSldViewPr>
      <p:cViewPr varScale="1">
        <p:scale>
          <a:sx n="66" d="100"/>
          <a:sy n="66" d="100"/>
        </p:scale>
        <p:origin x="-714" y="-11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1"/>
            <a:ext cx="2945659" cy="49689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a-DK"/>
          </a:p>
        </p:txBody>
      </p:sp>
      <p:sp>
        <p:nvSpPr>
          <p:cNvPr id="15363" name="Rectangle 3"/>
          <p:cNvSpPr>
            <a:spLocks noGrp="1" noChangeArrowheads="1"/>
          </p:cNvSpPr>
          <p:nvPr>
            <p:ph type="dt" sz="quarter" idx="1"/>
          </p:nvPr>
        </p:nvSpPr>
        <p:spPr bwMode="auto">
          <a:xfrm>
            <a:off x="3852016" y="1"/>
            <a:ext cx="2945659" cy="49689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a-DK"/>
          </a:p>
        </p:txBody>
      </p:sp>
      <p:sp>
        <p:nvSpPr>
          <p:cNvPr id="15364" name="Rectangle 4"/>
          <p:cNvSpPr>
            <a:spLocks noGrp="1" noChangeArrowheads="1"/>
          </p:cNvSpPr>
          <p:nvPr>
            <p:ph type="ftr" sz="quarter" idx="2"/>
          </p:nvPr>
        </p:nvSpPr>
        <p:spPr bwMode="auto">
          <a:xfrm>
            <a:off x="0" y="9431329"/>
            <a:ext cx="2945659" cy="49689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a-DK"/>
          </a:p>
        </p:txBody>
      </p:sp>
      <p:sp>
        <p:nvSpPr>
          <p:cNvPr id="15365" name="Rectangle 5"/>
          <p:cNvSpPr>
            <a:spLocks noGrp="1" noChangeArrowheads="1"/>
          </p:cNvSpPr>
          <p:nvPr>
            <p:ph type="sldNum" sz="quarter" idx="3"/>
          </p:nvPr>
        </p:nvSpPr>
        <p:spPr bwMode="auto">
          <a:xfrm>
            <a:off x="3852016" y="9431329"/>
            <a:ext cx="2945659" cy="49689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C5C9B89-EFE7-459B-936D-B280B00A8FE9}" type="slidenum">
              <a:rPr lang="da-DK"/>
              <a:pPr/>
              <a:t>‹nr.›</a:t>
            </a:fld>
            <a:endParaRPr lang="da-DK"/>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1"/>
            <a:ext cx="2945659" cy="49689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a-DK"/>
          </a:p>
        </p:txBody>
      </p:sp>
      <p:sp>
        <p:nvSpPr>
          <p:cNvPr id="12291" name="Rectangle 3"/>
          <p:cNvSpPr>
            <a:spLocks noGrp="1" noChangeArrowheads="1"/>
          </p:cNvSpPr>
          <p:nvPr>
            <p:ph type="dt" idx="1"/>
          </p:nvPr>
        </p:nvSpPr>
        <p:spPr bwMode="auto">
          <a:xfrm>
            <a:off x="3852016" y="1"/>
            <a:ext cx="2945659" cy="49689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a-DK"/>
          </a:p>
        </p:txBody>
      </p:sp>
      <p:sp>
        <p:nvSpPr>
          <p:cNvPr id="12292" name="Rectangle 4"/>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a:effectLst/>
        </p:spPr>
      </p:sp>
      <p:sp>
        <p:nvSpPr>
          <p:cNvPr id="12293" name="Rectangle 5"/>
          <p:cNvSpPr>
            <a:spLocks noGrp="1" noChangeArrowheads="1"/>
          </p:cNvSpPr>
          <p:nvPr>
            <p:ph type="body" sz="quarter" idx="3"/>
          </p:nvPr>
        </p:nvSpPr>
        <p:spPr bwMode="auto">
          <a:xfrm>
            <a:off x="906357" y="4716473"/>
            <a:ext cx="4984962" cy="44672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p>
        </p:txBody>
      </p:sp>
      <p:sp>
        <p:nvSpPr>
          <p:cNvPr id="12294" name="Rectangle 6"/>
          <p:cNvSpPr>
            <a:spLocks noGrp="1" noChangeArrowheads="1"/>
          </p:cNvSpPr>
          <p:nvPr>
            <p:ph type="ftr" sz="quarter" idx="4"/>
          </p:nvPr>
        </p:nvSpPr>
        <p:spPr bwMode="auto">
          <a:xfrm>
            <a:off x="0" y="9431329"/>
            <a:ext cx="2945659" cy="49689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a-DK"/>
          </a:p>
        </p:txBody>
      </p:sp>
      <p:sp>
        <p:nvSpPr>
          <p:cNvPr id="12295" name="Rectangle 7"/>
          <p:cNvSpPr>
            <a:spLocks noGrp="1" noChangeArrowheads="1"/>
          </p:cNvSpPr>
          <p:nvPr>
            <p:ph type="sldNum" sz="quarter" idx="5"/>
          </p:nvPr>
        </p:nvSpPr>
        <p:spPr bwMode="auto">
          <a:xfrm>
            <a:off x="3852016" y="9431329"/>
            <a:ext cx="2945659" cy="49689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A38B678-BD3D-4673-A07C-8D032A7A84BF}" type="slidenum">
              <a:rPr lang="da-DK"/>
              <a:pPr/>
              <a:t>‹nr.›</a:t>
            </a:fld>
            <a:endParaRPr lang="da-DK"/>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a:ea typeface="+mn-ea"/>
        <a:cs typeface="+mn-cs"/>
      </a:defRPr>
    </a:lvl1pPr>
    <a:lvl2pPr marL="457200" algn="l" rtl="0" fontAlgn="base">
      <a:spcBef>
        <a:spcPct val="30000"/>
      </a:spcBef>
      <a:spcAft>
        <a:spcPct val="0"/>
      </a:spcAft>
      <a:defRPr sz="1200" kern="1200">
        <a:solidFill>
          <a:schemeClr val="tx1"/>
        </a:solidFill>
        <a:latin typeface="Times"/>
        <a:ea typeface="+mn-ea"/>
        <a:cs typeface="+mn-cs"/>
      </a:defRPr>
    </a:lvl2pPr>
    <a:lvl3pPr marL="914400" algn="l" rtl="0" fontAlgn="base">
      <a:spcBef>
        <a:spcPct val="30000"/>
      </a:spcBef>
      <a:spcAft>
        <a:spcPct val="0"/>
      </a:spcAft>
      <a:defRPr sz="1200" kern="1200">
        <a:solidFill>
          <a:schemeClr val="tx1"/>
        </a:solidFill>
        <a:latin typeface="Times"/>
        <a:ea typeface="+mn-ea"/>
        <a:cs typeface="+mn-cs"/>
      </a:defRPr>
    </a:lvl3pPr>
    <a:lvl4pPr marL="1371600" algn="l" rtl="0" fontAlgn="base">
      <a:spcBef>
        <a:spcPct val="30000"/>
      </a:spcBef>
      <a:spcAft>
        <a:spcPct val="0"/>
      </a:spcAft>
      <a:defRPr sz="1200" kern="1200">
        <a:solidFill>
          <a:schemeClr val="tx1"/>
        </a:solidFill>
        <a:latin typeface="Times"/>
        <a:ea typeface="+mn-ea"/>
        <a:cs typeface="+mn-cs"/>
      </a:defRPr>
    </a:lvl4pPr>
    <a:lvl5pPr marL="1828800" algn="l" rtl="0" fontAlgn="base">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endParaRPr lang="da-DK"/>
          </a:p>
        </p:txBody>
      </p:sp>
      <p:sp>
        <p:nvSpPr>
          <p:cNvPr id="4" name="Pladsholder til diasnummer 3"/>
          <p:cNvSpPr>
            <a:spLocks noGrp="1"/>
          </p:cNvSpPr>
          <p:nvPr>
            <p:ph type="sldNum" sz="quarter" idx="10"/>
          </p:nvPr>
        </p:nvSpPr>
        <p:spPr/>
        <p:txBody>
          <a:bodyPr/>
          <a:lstStyle/>
          <a:p>
            <a:fld id="{FA38B678-BD3D-4673-A07C-8D032A7A84BF}" type="slidenum">
              <a:rPr lang="da-DK" smtClean="0"/>
              <a:pPr/>
              <a:t>1</a:t>
            </a:fld>
            <a:endParaRPr lang="da-D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84536F-A0BB-4801-897A-8E30D7124B0B}" type="slidenum">
              <a:rPr lang="en-GB"/>
              <a:pPr/>
              <a:t>2</a:t>
            </a:fld>
            <a:endParaRPr lang="en-GB"/>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rgbClr val="333333"/>
                </a:solidFill>
                <a:latin typeface="Times"/>
                <a:ea typeface="+mn-ea"/>
                <a:cs typeface="+mn-cs"/>
              </a:rPr>
              <a:t>The NIPH is based in Copenhagen. </a:t>
            </a:r>
            <a:r>
              <a:rPr lang="en-US" dirty="0" smtClean="0"/>
              <a:t>The institute has about 100 employees. Among the researchers are doctors, midwives, nurses, psychologists, anthropologists, sociologists, statisticians and economists.</a:t>
            </a:r>
          </a:p>
          <a:p>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en-US" sz="1200" kern="1200" baseline="0" dirty="0" smtClean="0">
                <a:solidFill>
                  <a:schemeClr val="tx1"/>
                </a:solidFill>
                <a:latin typeface="Times"/>
                <a:ea typeface="+mn-ea"/>
                <a:cs typeface="+mn-cs"/>
              </a:rPr>
              <a:t>All selected individuals received a letter of introduction that briefly described the purpose and content of</a:t>
            </a:r>
          </a:p>
          <a:p>
            <a:r>
              <a:rPr lang="en-US" sz="1200" kern="1200" baseline="0" dirty="0" smtClean="0">
                <a:solidFill>
                  <a:schemeClr val="tx1"/>
                </a:solidFill>
                <a:latin typeface="Times"/>
                <a:ea typeface="+mn-ea"/>
                <a:cs typeface="+mn-cs"/>
              </a:rPr>
              <a:t>the survey and it was emphasized that participation </a:t>
            </a:r>
            <a:r>
              <a:rPr lang="da-DK" sz="1200" kern="1200" baseline="0" dirty="0" err="1" smtClean="0">
                <a:solidFill>
                  <a:schemeClr val="tx1"/>
                </a:solidFill>
                <a:latin typeface="Times"/>
                <a:ea typeface="+mn-ea"/>
                <a:cs typeface="+mn-cs"/>
              </a:rPr>
              <a:t>was</a:t>
            </a:r>
            <a:r>
              <a:rPr lang="da-DK" sz="1200" kern="1200" baseline="0" dirty="0" smtClean="0">
                <a:solidFill>
                  <a:schemeClr val="tx1"/>
                </a:solidFill>
                <a:latin typeface="Times"/>
                <a:ea typeface="+mn-ea"/>
                <a:cs typeface="+mn-cs"/>
              </a:rPr>
              <a:t> </a:t>
            </a:r>
            <a:r>
              <a:rPr lang="da-DK" sz="1200" kern="1200" baseline="0" dirty="0" err="1" smtClean="0">
                <a:solidFill>
                  <a:schemeClr val="tx1"/>
                </a:solidFill>
                <a:latin typeface="Times"/>
                <a:ea typeface="+mn-ea"/>
                <a:cs typeface="+mn-cs"/>
              </a:rPr>
              <a:t>voluntary</a:t>
            </a:r>
            <a:r>
              <a:rPr lang="da-DK" sz="1200" kern="1200" baseline="0" dirty="0" smtClean="0">
                <a:solidFill>
                  <a:schemeClr val="tx1"/>
                </a:solidFill>
                <a:latin typeface="Times"/>
                <a:ea typeface="+mn-ea"/>
                <a:cs typeface="+mn-cs"/>
              </a:rPr>
              <a:t>.</a:t>
            </a:r>
            <a:endParaRPr lang="da-DK" dirty="0"/>
          </a:p>
        </p:txBody>
      </p:sp>
      <p:sp>
        <p:nvSpPr>
          <p:cNvPr id="4" name="Pladsholder til diasnummer 3"/>
          <p:cNvSpPr>
            <a:spLocks noGrp="1"/>
          </p:cNvSpPr>
          <p:nvPr>
            <p:ph type="sldNum" sz="quarter" idx="10"/>
          </p:nvPr>
        </p:nvSpPr>
        <p:spPr/>
        <p:txBody>
          <a:bodyPr/>
          <a:lstStyle/>
          <a:p>
            <a:fld id="{FA38B678-BD3D-4673-A07C-8D032A7A84BF}" type="slidenum">
              <a:rPr lang="da-DK" smtClean="0"/>
              <a:pPr/>
              <a:t>3</a:t>
            </a:fld>
            <a:endParaRPr lang="da-D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en-GB" sz="1200" kern="1200" dirty="0" smtClean="0">
                <a:solidFill>
                  <a:schemeClr val="tx1"/>
                </a:solidFill>
                <a:latin typeface="Times"/>
                <a:ea typeface="+mn-ea"/>
                <a:cs typeface="+mn-cs"/>
              </a:rPr>
              <a:t>The basis of this model is the traditional epidemiological model that consists of three levels: 1) determinants of morbidity and health, 2) morbidity and health status, and 3) consequences of morbidity and poor health. </a:t>
            </a:r>
            <a:r>
              <a:rPr lang="en-GB" sz="1200" kern="1200" dirty="0" err="1" smtClean="0">
                <a:solidFill>
                  <a:schemeClr val="tx1"/>
                </a:solidFill>
                <a:latin typeface="Times"/>
                <a:ea typeface="+mn-ea"/>
                <a:cs typeface="+mn-cs"/>
              </a:rPr>
              <a:t>Sociodemographic</a:t>
            </a:r>
            <a:r>
              <a:rPr lang="en-GB" sz="1200" kern="1200" dirty="0" smtClean="0">
                <a:solidFill>
                  <a:schemeClr val="tx1"/>
                </a:solidFill>
                <a:latin typeface="Times"/>
                <a:ea typeface="+mn-ea"/>
                <a:cs typeface="+mn-cs"/>
              </a:rPr>
              <a:t> characteristics are also included in the model as background variables to describe the investigated indicators variation in different groups in the population. The arrows in the model indicate potential causal associations between the various elements.</a:t>
            </a:r>
            <a:endParaRPr lang="da-DK" dirty="0"/>
          </a:p>
        </p:txBody>
      </p:sp>
      <p:sp>
        <p:nvSpPr>
          <p:cNvPr id="4" name="Pladsholder til diasnummer 3"/>
          <p:cNvSpPr>
            <a:spLocks noGrp="1"/>
          </p:cNvSpPr>
          <p:nvPr>
            <p:ph type="sldNum" sz="quarter" idx="10"/>
          </p:nvPr>
        </p:nvSpPr>
        <p:spPr/>
        <p:txBody>
          <a:bodyPr/>
          <a:lstStyle/>
          <a:p>
            <a:fld id="{FA38B678-BD3D-4673-A07C-8D032A7A84BF}" type="slidenum">
              <a:rPr lang="da-DK" smtClean="0"/>
              <a:pPr/>
              <a:t>4</a:t>
            </a:fld>
            <a:endParaRPr lang="da-DK"/>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normAutofit/>
          </a:bodyPr>
          <a:lstStyle/>
          <a:p>
            <a:r>
              <a:rPr lang="da-DK" dirty="0" smtClean="0"/>
              <a:t>Fortæl lidt om </a:t>
            </a:r>
            <a:r>
              <a:rPr lang="da-DK" dirty="0" err="1" smtClean="0"/>
              <a:t>sundhedsprofilus</a:t>
            </a:r>
            <a:r>
              <a:rPr lang="da-DK" dirty="0" smtClean="0"/>
              <a:t>.</a:t>
            </a:r>
            <a:endParaRPr lang="da-DK" dirty="0"/>
          </a:p>
        </p:txBody>
      </p:sp>
      <p:sp>
        <p:nvSpPr>
          <p:cNvPr id="4" name="Pladsholder til diasnummer 3"/>
          <p:cNvSpPr>
            <a:spLocks noGrp="1"/>
          </p:cNvSpPr>
          <p:nvPr>
            <p:ph type="sldNum" sz="quarter" idx="10"/>
          </p:nvPr>
        </p:nvSpPr>
        <p:spPr/>
        <p:txBody>
          <a:bodyPr/>
          <a:lstStyle/>
          <a:p>
            <a:fld id="{FA38B678-BD3D-4673-A07C-8D032A7A84BF}" type="slidenum">
              <a:rPr lang="da-DK" smtClean="0"/>
              <a:pPr/>
              <a:t>6</a:t>
            </a:fld>
            <a:endParaRPr lang="da-D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714348" y="2143116"/>
            <a:ext cx="7772400" cy="1470025"/>
          </a:xfrm>
        </p:spPr>
        <p:txBody>
          <a:bodyPr/>
          <a:lstStyle/>
          <a:p>
            <a:r>
              <a:rPr lang="da-DK" dirty="0" smtClean="0"/>
              <a:t>Klik at redigere titeltypografi i masteren</a:t>
            </a:r>
            <a:endParaRPr lang="da-DK" dirty="0"/>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Tree>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Tree>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15100" y="1066800"/>
            <a:ext cx="1943100" cy="4953000"/>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685800" y="1066800"/>
            <a:ext cx="5676900" cy="4953000"/>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Tree>
  </p:cSld>
  <p:clrMapOvr>
    <a:masterClrMapping/>
  </p:clrMapOvr>
  <p:transition>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B0C5D98A-D9C7-41D0-B588-6F52B3381BB4}" type="datetimeFigureOut">
              <a:rPr lang="da-DK" smtClean="0"/>
              <a:pPr/>
              <a:t>07-12-2010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E22093-AC22-4105-BF96-1EDE6A6A8FE9}" type="slidenum">
              <a:rPr lang="da-DK" smtClean="0"/>
              <a:pPr/>
              <a:t>‹nr.›</a:t>
            </a:fld>
            <a:endParaRPr lang="da-DK"/>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B0C5D98A-D9C7-41D0-B588-6F52B3381BB4}" type="datetimeFigureOut">
              <a:rPr lang="da-DK" smtClean="0"/>
              <a:pPr/>
              <a:t>07-12-2010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E22093-AC22-4105-BF96-1EDE6A6A8FE9}" type="slidenum">
              <a:rPr lang="da-DK" smtClean="0"/>
              <a:pPr/>
              <a:t>‹nr.›</a:t>
            </a:fld>
            <a:endParaRPr lang="da-DK"/>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B0C5D98A-D9C7-41D0-B588-6F52B3381BB4}" type="datetimeFigureOut">
              <a:rPr lang="da-DK" smtClean="0"/>
              <a:pPr/>
              <a:t>07-12-2010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E22093-AC22-4105-BF96-1EDE6A6A8FE9}" type="slidenum">
              <a:rPr lang="da-DK" smtClean="0"/>
              <a:pPr/>
              <a:t>‹nr.›</a:t>
            </a:fld>
            <a:endParaRPr lang="da-DK"/>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B0C5D98A-D9C7-41D0-B588-6F52B3381BB4}" type="datetimeFigureOut">
              <a:rPr lang="da-DK" smtClean="0"/>
              <a:pPr/>
              <a:t>07-12-2010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4E22093-AC22-4105-BF96-1EDE6A6A8FE9}" type="slidenum">
              <a:rPr lang="da-DK" smtClean="0"/>
              <a:pPr/>
              <a:t>‹nr.›</a:t>
            </a:fld>
            <a:endParaRPr lang="da-DK"/>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B0C5D98A-D9C7-41D0-B588-6F52B3381BB4}" type="datetimeFigureOut">
              <a:rPr lang="da-DK" smtClean="0"/>
              <a:pPr/>
              <a:t>07-12-2010</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04E22093-AC22-4105-BF96-1EDE6A6A8FE9}" type="slidenum">
              <a:rPr lang="da-DK" smtClean="0"/>
              <a:pPr/>
              <a:t>‹nr.›</a:t>
            </a:fld>
            <a:endParaRPr lang="da-DK"/>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B0C5D98A-D9C7-41D0-B588-6F52B3381BB4}" type="datetimeFigureOut">
              <a:rPr lang="da-DK" smtClean="0"/>
              <a:pPr/>
              <a:t>07-12-2010</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04E22093-AC22-4105-BF96-1EDE6A6A8FE9}" type="slidenum">
              <a:rPr lang="da-DK" smtClean="0"/>
              <a:pPr/>
              <a:t>‹nr.›</a:t>
            </a:fld>
            <a:endParaRPr lang="da-DK"/>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B0C5D98A-D9C7-41D0-B588-6F52B3381BB4}" type="datetimeFigureOut">
              <a:rPr lang="da-DK" smtClean="0"/>
              <a:pPr/>
              <a:t>07-12-2010</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04E22093-AC22-4105-BF96-1EDE6A6A8FE9}" type="slidenum">
              <a:rPr lang="da-DK" smtClean="0"/>
              <a:pPr/>
              <a:t>‹nr.›</a:t>
            </a:fld>
            <a:endParaRPr lang="da-DK"/>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B0C5D98A-D9C7-41D0-B588-6F52B3381BB4}" type="datetimeFigureOut">
              <a:rPr lang="da-DK" smtClean="0"/>
              <a:pPr/>
              <a:t>07-12-2010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4E22093-AC22-4105-BF96-1EDE6A6A8FE9}"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Klik for at redigere titeltypografi i masteren</a:t>
            </a:r>
            <a:endParaRPr lang="da-DK" dirty="0"/>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Tree>
  </p:cSld>
  <p:clrMapOvr>
    <a:masterClrMapping/>
  </p:clrMapOvr>
  <p:transition>
    <p:pull dir="d"/>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B0C5D98A-D9C7-41D0-B588-6F52B3381BB4}" type="datetimeFigureOut">
              <a:rPr lang="da-DK" smtClean="0"/>
              <a:pPr/>
              <a:t>07-12-2010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04E22093-AC22-4105-BF96-1EDE6A6A8FE9}" type="slidenum">
              <a:rPr lang="da-DK" smtClean="0"/>
              <a:pPr/>
              <a:t>‹nr.›</a:t>
            </a:fld>
            <a:endParaRPr lang="da-DK"/>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B0C5D98A-D9C7-41D0-B588-6F52B3381BB4}" type="datetimeFigureOut">
              <a:rPr lang="da-DK" smtClean="0"/>
              <a:pPr/>
              <a:t>07-12-2010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E22093-AC22-4105-BF96-1EDE6A6A8FE9}" type="slidenum">
              <a:rPr lang="da-DK" smtClean="0"/>
              <a:pPr/>
              <a:t>‹nr.›</a:t>
            </a:fld>
            <a:endParaRPr lang="da-DK"/>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B0C5D98A-D9C7-41D0-B588-6F52B3381BB4}" type="datetimeFigureOut">
              <a:rPr lang="da-DK" smtClean="0"/>
              <a:pPr/>
              <a:t>07-12-2010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04E22093-AC22-4105-BF96-1EDE6A6A8FE9}" type="slidenum">
              <a:rPr lang="da-DK" smtClean="0"/>
              <a:pPr/>
              <a:t>‹nr.›</a:t>
            </a:fld>
            <a:endParaRPr lang="da-DK"/>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rugerdefineret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B0C5D98A-D9C7-41D0-B588-6F52B3381BB4}" type="datetimeFigureOut">
              <a:rPr lang="da-DK" smtClean="0"/>
              <a:pPr/>
              <a:t>07-12-2010</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04E22093-AC22-4105-BF96-1EDE6A6A8FE9}"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endParaRPr lang="da-DK" dirty="0"/>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dirty="0" smtClean="0"/>
              <a:t>Klik for at redigere typografi i masteren</a:t>
            </a:r>
          </a:p>
        </p:txBody>
      </p:sp>
    </p:spTree>
  </p:cSld>
  <p:clrMapOvr>
    <a:masterClrMapping/>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685800" y="22098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2209800"/>
            <a:ext cx="38100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Tree>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Tree>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Tree>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Tree>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Klik på ikonet for at tilføje et billede</a:t>
            </a:r>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Tree>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6" name="Picture 12" descr="sif_ppt_uk_sub.bmp                                             000125BFUnited                         BE37CA96:"/>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1026" name="Rectangle 2"/>
          <p:cNvSpPr>
            <a:spLocks noGrp="1" noChangeArrowheads="1"/>
          </p:cNvSpPr>
          <p:nvPr>
            <p:ph type="title"/>
          </p:nvPr>
        </p:nvSpPr>
        <p:spPr bwMode="auto">
          <a:xfrm>
            <a:off x="685800" y="1066800"/>
            <a:ext cx="7772400" cy="83820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da-DK" dirty="0" smtClean="0"/>
              <a:t>Klik for at redigere titeltypografi i masteren</a:t>
            </a:r>
          </a:p>
        </p:txBody>
      </p:sp>
      <p:sp>
        <p:nvSpPr>
          <p:cNvPr id="1027" name="Rectangle 3"/>
          <p:cNvSpPr>
            <a:spLocks noGrp="1" noChangeArrowheads="1"/>
          </p:cNvSpPr>
          <p:nvPr>
            <p:ph type="body" idx="1"/>
          </p:nvPr>
        </p:nvSpPr>
        <p:spPr bwMode="auto">
          <a:xfrm>
            <a:off x="685800" y="2209800"/>
            <a:ext cx="7772400" cy="38100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da-DK" dirty="0" smtClean="0"/>
              <a:t>Klik for at redigere typografi i masteren</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p>
        </p:txBody>
      </p:sp>
      <p:sp>
        <p:nvSpPr>
          <p:cNvPr id="1033" name="Rectangle 9"/>
          <p:cNvSpPr>
            <a:spLocks noChangeArrowheads="1"/>
          </p:cNvSpPr>
          <p:nvPr/>
        </p:nvSpPr>
        <p:spPr bwMode="auto">
          <a:xfrm>
            <a:off x="685800" y="304800"/>
            <a:ext cx="6400800" cy="457200"/>
          </a:xfrm>
          <a:prstGeom prst="rect">
            <a:avLst/>
          </a:prstGeom>
          <a:noFill/>
          <a:ln w="9525">
            <a:noFill/>
            <a:miter lim="800000"/>
            <a:headEnd/>
            <a:tailEnd/>
          </a:ln>
          <a:effectLst/>
        </p:spPr>
        <p:txBody>
          <a:bodyPr lIns="0" tIns="0" rIns="0" bIns="0"/>
          <a:lstStyle/>
          <a:p>
            <a:endParaRPr lang="da-DK" sz="1400">
              <a:solidFill>
                <a:srgbClr val="808080"/>
              </a:solidFill>
              <a:latin typeface="Verdana" pitchFamily="34" charset="0"/>
            </a:endParaRPr>
          </a:p>
          <a:p>
            <a:endParaRPr lang="da-DK" sz="1400">
              <a:solidFill>
                <a:srgbClr val="808080"/>
              </a:solidFill>
              <a:latin typeface="Verdana" pitchFamily="34" charset="0"/>
            </a:endParaRPr>
          </a:p>
        </p:txBody>
      </p:sp>
      <p:sp>
        <p:nvSpPr>
          <p:cNvPr id="1034" name="Rectangle 10"/>
          <p:cNvSpPr>
            <a:spLocks noChangeArrowheads="1"/>
          </p:cNvSpPr>
          <p:nvPr/>
        </p:nvSpPr>
        <p:spPr bwMode="auto">
          <a:xfrm>
            <a:off x="685800" y="6477000"/>
            <a:ext cx="6400800" cy="185738"/>
          </a:xfrm>
          <a:prstGeom prst="rect">
            <a:avLst/>
          </a:prstGeom>
          <a:noFill/>
          <a:ln w="9525">
            <a:noFill/>
            <a:miter lim="800000"/>
            <a:headEnd/>
            <a:tailEnd/>
          </a:ln>
          <a:effectLst/>
        </p:spPr>
        <p:txBody>
          <a:bodyPr lIns="0" tIns="0" rIns="0" bIns="0"/>
          <a:lstStyle/>
          <a:p>
            <a:r>
              <a:rPr lang="da-DK" sz="1000" dirty="0" smtClean="0">
                <a:solidFill>
                  <a:srgbClr val="808080"/>
                </a:solidFill>
                <a:latin typeface="Verdana" pitchFamily="34" charset="0"/>
              </a:rPr>
              <a:t>8 </a:t>
            </a:r>
            <a:r>
              <a:rPr lang="da-DK" sz="1000" dirty="0" smtClean="0">
                <a:solidFill>
                  <a:srgbClr val="808080"/>
                </a:solidFill>
                <a:latin typeface="Verdana" pitchFamily="34" charset="0"/>
              </a:rPr>
              <a:t>December 2010</a:t>
            </a:r>
            <a:endParaRPr lang="da-DK" sz="1400" dirty="0">
              <a:solidFill>
                <a:srgbClr val="808080"/>
              </a:solidFill>
              <a:latin typeface="Verdana" pitchFamily="34" charset="0"/>
            </a:endParaRPr>
          </a:p>
        </p:txBody>
      </p:sp>
      <p:sp>
        <p:nvSpPr>
          <p:cNvPr id="1035" name="Text Box 11"/>
          <p:cNvSpPr txBox="1">
            <a:spLocks noChangeArrowheads="1"/>
          </p:cNvSpPr>
          <p:nvPr/>
        </p:nvSpPr>
        <p:spPr bwMode="auto">
          <a:xfrm>
            <a:off x="7162800" y="6477000"/>
            <a:ext cx="1295400" cy="152400"/>
          </a:xfrm>
          <a:prstGeom prst="rect">
            <a:avLst/>
          </a:prstGeom>
          <a:noFill/>
          <a:ln w="9525">
            <a:noFill/>
            <a:miter lim="800000"/>
            <a:headEnd/>
            <a:tailEnd/>
          </a:ln>
          <a:effectLst/>
        </p:spPr>
        <p:txBody>
          <a:bodyPr lIns="0" tIns="0" rIns="0" bIns="0">
            <a:spAutoFit/>
          </a:bodyPr>
          <a:lstStyle/>
          <a:p>
            <a:pPr algn="r">
              <a:spcBef>
                <a:spcPct val="50000"/>
              </a:spcBef>
            </a:pPr>
            <a:fld id="{84E69B88-3B87-4077-8280-D48FA0324CE6}" type="slidenum">
              <a:rPr lang="da-DK" sz="1000" b="1" smtClean="0">
                <a:solidFill>
                  <a:srgbClr val="336699"/>
                </a:solidFill>
                <a:latin typeface="Verdana" pitchFamily="34" charset="0"/>
              </a:rPr>
              <a:pPr algn="r">
                <a:spcBef>
                  <a:spcPct val="50000"/>
                </a:spcBef>
              </a:pPr>
              <a:t>‹nr.›</a:t>
            </a:fld>
            <a:endParaRPr lang="en-GB" sz="1000" b="1" dirty="0">
              <a:solidFill>
                <a:srgbClr val="336699"/>
              </a:solidFill>
              <a:latin typeface="Verdana" pitchFamily="34" charset="0"/>
            </a:endParaRPr>
          </a:p>
        </p:txBody>
      </p:sp>
      <p:sp>
        <p:nvSpPr>
          <p:cNvPr id="8" name="Rectangle 9"/>
          <p:cNvSpPr>
            <a:spLocks noChangeArrowheads="1"/>
          </p:cNvSpPr>
          <p:nvPr/>
        </p:nvSpPr>
        <p:spPr bwMode="auto">
          <a:xfrm>
            <a:off x="642910" y="357166"/>
            <a:ext cx="6400800" cy="457200"/>
          </a:xfrm>
          <a:prstGeom prst="rect">
            <a:avLst/>
          </a:prstGeom>
          <a:noFill/>
          <a:ln w="9525">
            <a:noFill/>
            <a:miter lim="800000"/>
            <a:headEnd/>
            <a:tailEnd/>
          </a:ln>
          <a:effectLst/>
        </p:spPr>
        <p:txBody>
          <a:bodyPr lIns="0" tIns="0" rIns="0" bIns="0"/>
          <a:lstStyle/>
          <a:p>
            <a:endParaRPr lang="da-DK" sz="1100" dirty="0">
              <a:solidFill>
                <a:schemeClr val="tx1">
                  <a:lumMod val="50000"/>
                  <a:lumOff val="50000"/>
                </a:schemeClr>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pull dir="d"/>
  </p:transition>
  <p:txStyles>
    <p:titleStyle>
      <a:lvl1pPr algn="l" rtl="0" eaLnBrk="1" fontAlgn="base" hangingPunct="1">
        <a:spcBef>
          <a:spcPct val="0"/>
        </a:spcBef>
        <a:spcAft>
          <a:spcPct val="0"/>
        </a:spcAft>
        <a:defRPr sz="2400" b="1">
          <a:solidFill>
            <a:srgbClr val="336699"/>
          </a:solidFill>
          <a:latin typeface="+mj-lt"/>
          <a:ea typeface="+mj-ea"/>
          <a:cs typeface="+mj-cs"/>
        </a:defRPr>
      </a:lvl1pPr>
      <a:lvl2pPr algn="l" rtl="0" eaLnBrk="1" fontAlgn="base" hangingPunct="1">
        <a:spcBef>
          <a:spcPct val="0"/>
        </a:spcBef>
        <a:spcAft>
          <a:spcPct val="0"/>
        </a:spcAft>
        <a:defRPr sz="2400" b="1">
          <a:solidFill>
            <a:srgbClr val="336699"/>
          </a:solidFill>
          <a:latin typeface="Verdana" pitchFamily="34" charset="0"/>
        </a:defRPr>
      </a:lvl2pPr>
      <a:lvl3pPr algn="l" rtl="0" eaLnBrk="1" fontAlgn="base" hangingPunct="1">
        <a:spcBef>
          <a:spcPct val="0"/>
        </a:spcBef>
        <a:spcAft>
          <a:spcPct val="0"/>
        </a:spcAft>
        <a:defRPr sz="2400" b="1">
          <a:solidFill>
            <a:srgbClr val="336699"/>
          </a:solidFill>
          <a:latin typeface="Verdana" pitchFamily="34" charset="0"/>
        </a:defRPr>
      </a:lvl3pPr>
      <a:lvl4pPr algn="l" rtl="0" eaLnBrk="1" fontAlgn="base" hangingPunct="1">
        <a:spcBef>
          <a:spcPct val="0"/>
        </a:spcBef>
        <a:spcAft>
          <a:spcPct val="0"/>
        </a:spcAft>
        <a:defRPr sz="2400" b="1">
          <a:solidFill>
            <a:srgbClr val="336699"/>
          </a:solidFill>
          <a:latin typeface="Verdana" pitchFamily="34" charset="0"/>
        </a:defRPr>
      </a:lvl4pPr>
      <a:lvl5pPr algn="l" rtl="0" eaLnBrk="1" fontAlgn="base" hangingPunct="1">
        <a:spcBef>
          <a:spcPct val="0"/>
        </a:spcBef>
        <a:spcAft>
          <a:spcPct val="0"/>
        </a:spcAft>
        <a:defRPr sz="2400" b="1">
          <a:solidFill>
            <a:srgbClr val="336699"/>
          </a:solidFill>
          <a:latin typeface="Verdana" pitchFamily="34" charset="0"/>
        </a:defRPr>
      </a:lvl5pPr>
      <a:lvl6pPr marL="457200" algn="l" rtl="0" eaLnBrk="1" fontAlgn="base" hangingPunct="1">
        <a:spcBef>
          <a:spcPct val="0"/>
        </a:spcBef>
        <a:spcAft>
          <a:spcPct val="0"/>
        </a:spcAft>
        <a:defRPr sz="2400" b="1">
          <a:solidFill>
            <a:srgbClr val="336699"/>
          </a:solidFill>
          <a:latin typeface="Verdana" pitchFamily="34" charset="0"/>
        </a:defRPr>
      </a:lvl6pPr>
      <a:lvl7pPr marL="914400" algn="l" rtl="0" eaLnBrk="1" fontAlgn="base" hangingPunct="1">
        <a:spcBef>
          <a:spcPct val="0"/>
        </a:spcBef>
        <a:spcAft>
          <a:spcPct val="0"/>
        </a:spcAft>
        <a:defRPr sz="2400" b="1">
          <a:solidFill>
            <a:srgbClr val="336699"/>
          </a:solidFill>
          <a:latin typeface="Verdana" pitchFamily="34" charset="0"/>
        </a:defRPr>
      </a:lvl7pPr>
      <a:lvl8pPr marL="1371600" algn="l" rtl="0" eaLnBrk="1" fontAlgn="base" hangingPunct="1">
        <a:spcBef>
          <a:spcPct val="0"/>
        </a:spcBef>
        <a:spcAft>
          <a:spcPct val="0"/>
        </a:spcAft>
        <a:defRPr sz="2400" b="1">
          <a:solidFill>
            <a:srgbClr val="336699"/>
          </a:solidFill>
          <a:latin typeface="Verdana" pitchFamily="34" charset="0"/>
        </a:defRPr>
      </a:lvl8pPr>
      <a:lvl9pPr marL="1828800" algn="l" rtl="0" eaLnBrk="1" fontAlgn="base" hangingPunct="1">
        <a:spcBef>
          <a:spcPct val="0"/>
        </a:spcBef>
        <a:spcAft>
          <a:spcPct val="0"/>
        </a:spcAft>
        <a:defRPr sz="2400" b="1">
          <a:solidFill>
            <a:srgbClr val="336699"/>
          </a:solidFill>
          <a:latin typeface="Verdana" pitchFamily="34" charset="0"/>
        </a:defRPr>
      </a:lvl9pPr>
    </p:titleStyle>
    <p:bodyStyle>
      <a:lvl1pPr marL="185738" indent="-185738" algn="l" rtl="0" eaLnBrk="1" fontAlgn="base" hangingPunct="1">
        <a:spcBef>
          <a:spcPct val="20000"/>
        </a:spcBef>
        <a:spcAft>
          <a:spcPct val="0"/>
        </a:spcAft>
        <a:buClr>
          <a:srgbClr val="336699"/>
        </a:buClr>
        <a:defRPr sz="1600">
          <a:solidFill>
            <a:srgbClr val="333333"/>
          </a:solidFill>
          <a:latin typeface="+mn-lt"/>
          <a:ea typeface="+mn-ea"/>
          <a:cs typeface="+mn-cs"/>
        </a:defRPr>
      </a:lvl1pPr>
      <a:lvl2pPr marL="569913" indent="-193675" algn="l" rtl="0" eaLnBrk="1" fontAlgn="base" hangingPunct="1">
        <a:spcBef>
          <a:spcPct val="20000"/>
        </a:spcBef>
        <a:spcAft>
          <a:spcPct val="0"/>
        </a:spcAft>
        <a:buChar char="•"/>
        <a:defRPr sz="1400">
          <a:solidFill>
            <a:srgbClr val="333333"/>
          </a:solidFill>
          <a:latin typeface="+mn-lt"/>
        </a:defRPr>
      </a:lvl2pPr>
      <a:lvl3pPr marL="946150" indent="-185738" algn="l" rtl="0" eaLnBrk="1" fontAlgn="base" hangingPunct="1">
        <a:spcBef>
          <a:spcPct val="20000"/>
        </a:spcBef>
        <a:spcAft>
          <a:spcPct val="0"/>
        </a:spcAft>
        <a:buChar char="•"/>
        <a:defRPr sz="1400">
          <a:solidFill>
            <a:srgbClr val="333333"/>
          </a:solidFill>
          <a:latin typeface="+mn-lt"/>
        </a:defRPr>
      </a:lvl3pPr>
      <a:lvl4pPr marL="1335088" indent="-198438" algn="l" rtl="0" eaLnBrk="1" fontAlgn="base" hangingPunct="1">
        <a:spcBef>
          <a:spcPct val="20000"/>
        </a:spcBef>
        <a:spcAft>
          <a:spcPct val="0"/>
        </a:spcAft>
        <a:buChar char="•"/>
        <a:defRPr sz="1400">
          <a:solidFill>
            <a:srgbClr val="333333"/>
          </a:solidFill>
          <a:latin typeface="+mn-lt"/>
        </a:defRPr>
      </a:lvl4pPr>
      <a:lvl5pPr marL="1719263" indent="-193675" algn="l" rtl="0" eaLnBrk="1" fontAlgn="base" hangingPunct="1">
        <a:spcBef>
          <a:spcPct val="20000"/>
        </a:spcBef>
        <a:spcAft>
          <a:spcPct val="0"/>
        </a:spcAft>
        <a:buChar char="•"/>
        <a:defRPr sz="1400">
          <a:solidFill>
            <a:srgbClr val="333333"/>
          </a:solidFill>
          <a:latin typeface="+mn-lt"/>
        </a:defRPr>
      </a:lvl5pPr>
      <a:lvl6pPr marL="2176463" indent="-193675" algn="l" rtl="0" eaLnBrk="1" fontAlgn="base" hangingPunct="1">
        <a:spcBef>
          <a:spcPct val="20000"/>
        </a:spcBef>
        <a:spcAft>
          <a:spcPct val="0"/>
        </a:spcAft>
        <a:buChar char="•"/>
        <a:defRPr sz="1400">
          <a:solidFill>
            <a:srgbClr val="333333"/>
          </a:solidFill>
          <a:latin typeface="+mn-lt"/>
        </a:defRPr>
      </a:lvl6pPr>
      <a:lvl7pPr marL="2633663" indent="-193675" algn="l" rtl="0" eaLnBrk="1" fontAlgn="base" hangingPunct="1">
        <a:spcBef>
          <a:spcPct val="20000"/>
        </a:spcBef>
        <a:spcAft>
          <a:spcPct val="0"/>
        </a:spcAft>
        <a:buChar char="•"/>
        <a:defRPr sz="1400">
          <a:solidFill>
            <a:srgbClr val="333333"/>
          </a:solidFill>
          <a:latin typeface="+mn-lt"/>
        </a:defRPr>
      </a:lvl7pPr>
      <a:lvl8pPr marL="3090863" indent="-193675" algn="l" rtl="0" eaLnBrk="1" fontAlgn="base" hangingPunct="1">
        <a:spcBef>
          <a:spcPct val="20000"/>
        </a:spcBef>
        <a:spcAft>
          <a:spcPct val="0"/>
        </a:spcAft>
        <a:buChar char="•"/>
        <a:defRPr sz="1400">
          <a:solidFill>
            <a:srgbClr val="333333"/>
          </a:solidFill>
          <a:latin typeface="+mn-lt"/>
        </a:defRPr>
      </a:lvl8pPr>
      <a:lvl9pPr marL="3548063" indent="-193675" algn="l" rtl="0" eaLnBrk="1" fontAlgn="base" hangingPunct="1">
        <a:spcBef>
          <a:spcPct val="20000"/>
        </a:spcBef>
        <a:spcAft>
          <a:spcPct val="0"/>
        </a:spcAft>
        <a:buChar char="•"/>
        <a:defRPr sz="1400">
          <a:solidFill>
            <a:srgbClr val="333333"/>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5D98A-D9C7-41D0-B588-6F52B3381BB4}" type="datetimeFigureOut">
              <a:rPr lang="da-DK" smtClean="0"/>
              <a:pPr/>
              <a:t>07-12-2010</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E22093-AC22-4105-BF96-1EDE6A6A8FE9}"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dok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dokument2.docx"/></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8" name="Picture 10"/>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a:effectLst/>
        </p:spPr>
      </p:pic>
      <p:sp>
        <p:nvSpPr>
          <p:cNvPr id="2051" name="Text Box 3"/>
          <p:cNvSpPr txBox="1">
            <a:spLocks noChangeArrowheads="1"/>
          </p:cNvSpPr>
          <p:nvPr/>
        </p:nvSpPr>
        <p:spPr bwMode="auto">
          <a:xfrm>
            <a:off x="2428860" y="1667334"/>
            <a:ext cx="6019800" cy="738664"/>
          </a:xfrm>
          <a:prstGeom prst="rect">
            <a:avLst/>
          </a:prstGeom>
          <a:noFill/>
          <a:ln w="9525">
            <a:noFill/>
            <a:miter lim="800000"/>
            <a:headEnd/>
            <a:tailEnd/>
          </a:ln>
          <a:effectLst/>
        </p:spPr>
        <p:txBody>
          <a:bodyPr lIns="0" tIns="0" rIns="0" bIns="0" anchor="b">
            <a:spAutoFit/>
          </a:bodyPr>
          <a:lstStyle/>
          <a:p>
            <a:pPr>
              <a:spcBef>
                <a:spcPct val="50000"/>
              </a:spcBef>
            </a:pPr>
            <a:r>
              <a:rPr lang="en-GB" b="1" dirty="0" smtClean="0">
                <a:solidFill>
                  <a:schemeClr val="bg1">
                    <a:lumMod val="85000"/>
                  </a:schemeClr>
                </a:solidFill>
                <a:latin typeface="Verdana" pitchFamily="34" charset="0"/>
              </a:rPr>
              <a:t>The Danish National Health Interview Surveys</a:t>
            </a:r>
            <a:r>
              <a:rPr lang="da-DK" b="1" dirty="0">
                <a:solidFill>
                  <a:schemeClr val="bg1"/>
                </a:solidFill>
                <a:latin typeface="Verdana" pitchFamily="34" charset="0"/>
              </a:rPr>
              <a:t>	</a:t>
            </a:r>
            <a:endParaRPr lang="da-DK" dirty="0">
              <a:solidFill>
                <a:schemeClr val="bg1"/>
              </a:solidFill>
              <a:latin typeface="Verdana" pitchFamily="34" charset="0"/>
            </a:endParaRPr>
          </a:p>
        </p:txBody>
      </p:sp>
      <p:sp>
        <p:nvSpPr>
          <p:cNvPr id="2054" name="Text Box 6"/>
          <p:cNvSpPr txBox="1">
            <a:spLocks noChangeArrowheads="1"/>
          </p:cNvSpPr>
          <p:nvPr/>
        </p:nvSpPr>
        <p:spPr bwMode="auto">
          <a:xfrm>
            <a:off x="2971800" y="4471988"/>
            <a:ext cx="5486400" cy="738664"/>
          </a:xfrm>
          <a:prstGeom prst="rect">
            <a:avLst/>
          </a:prstGeom>
          <a:noFill/>
          <a:ln w="9525">
            <a:noFill/>
            <a:miter lim="800000"/>
            <a:headEnd/>
            <a:tailEnd/>
          </a:ln>
          <a:effectLst/>
        </p:spPr>
        <p:txBody>
          <a:bodyPr lIns="0" tIns="0" rIns="0" bIns="0">
            <a:spAutoFit/>
          </a:bodyPr>
          <a:lstStyle/>
          <a:p>
            <a:pPr algn="r">
              <a:spcBef>
                <a:spcPct val="50000"/>
              </a:spcBef>
            </a:pPr>
            <a:r>
              <a:rPr lang="da-DK" sz="1200" b="1" dirty="0" smtClean="0">
                <a:solidFill>
                  <a:srgbClr val="CCCCCC"/>
                </a:solidFill>
                <a:latin typeface="Verdana" pitchFamily="34" charset="0"/>
              </a:rPr>
              <a:t>8 December 2010</a:t>
            </a:r>
          </a:p>
          <a:p>
            <a:pPr algn="r">
              <a:spcBef>
                <a:spcPct val="50000"/>
              </a:spcBef>
            </a:pPr>
            <a:r>
              <a:rPr lang="da-DK" sz="1200" b="1" dirty="0" smtClean="0">
                <a:solidFill>
                  <a:srgbClr val="CCCCCC"/>
                </a:solidFill>
                <a:latin typeface="Verdana" pitchFamily="34" charset="0"/>
              </a:rPr>
              <a:t>Ola Ekholm</a:t>
            </a:r>
          </a:p>
          <a:p>
            <a:pPr algn="r">
              <a:spcBef>
                <a:spcPct val="50000"/>
              </a:spcBef>
            </a:pPr>
            <a:r>
              <a:rPr lang="da-DK" sz="1200" b="1" dirty="0">
                <a:solidFill>
                  <a:srgbClr val="CCCCCC"/>
                </a:solidFill>
                <a:latin typeface="Verdana" pitchFamily="34" charset="0"/>
              </a:rPr>
              <a:t>	       National Institute of Public </a:t>
            </a:r>
            <a:r>
              <a:rPr lang="da-DK" sz="1200" b="1" dirty="0" smtClean="0">
                <a:solidFill>
                  <a:srgbClr val="CCCCCC"/>
                </a:solidFill>
                <a:latin typeface="Verdana" pitchFamily="34" charset="0"/>
              </a:rPr>
              <a:t>Health </a:t>
            </a:r>
            <a:endParaRPr lang="da-DK" sz="1200" dirty="0">
              <a:solidFill>
                <a:srgbClr val="CCCCCC"/>
              </a:solidFill>
              <a:latin typeface="Verdana" pitchFamily="34"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1143000"/>
            <a:ext cx="8229600" cy="457200"/>
          </a:xfrm>
        </p:spPr>
        <p:txBody>
          <a:bodyPr/>
          <a:lstStyle/>
          <a:p>
            <a:pPr algn="ctr"/>
            <a:r>
              <a:rPr lang="en-GB" sz="1800" b="0" dirty="0"/>
              <a:t>	</a:t>
            </a:r>
          </a:p>
        </p:txBody>
      </p:sp>
      <p:grpSp>
        <p:nvGrpSpPr>
          <p:cNvPr id="9217" name="Group 1"/>
          <p:cNvGrpSpPr>
            <a:grpSpLocks/>
          </p:cNvGrpSpPr>
          <p:nvPr/>
        </p:nvGrpSpPr>
        <p:grpSpPr bwMode="auto">
          <a:xfrm>
            <a:off x="755576" y="1484784"/>
            <a:ext cx="7920880" cy="4536504"/>
            <a:chOff x="1338" y="2160"/>
            <a:chExt cx="14618" cy="8212"/>
          </a:xfrm>
        </p:grpSpPr>
        <p:sp>
          <p:nvSpPr>
            <p:cNvPr id="9218" name="Oval 2"/>
            <p:cNvSpPr>
              <a:spLocks noChangeArrowheads="1"/>
            </p:cNvSpPr>
            <p:nvPr/>
          </p:nvSpPr>
          <p:spPr bwMode="auto">
            <a:xfrm>
              <a:off x="1648" y="4410"/>
              <a:ext cx="3040" cy="144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800" b="0" i="0" u="none" strike="noStrike" cap="none" normalizeH="0" baseline="0" smtClean="0">
                  <a:ln>
                    <a:noFill/>
                  </a:ln>
                  <a:solidFill>
                    <a:schemeClr val="tx1"/>
                  </a:solidFill>
                  <a:effectLst/>
                  <a:latin typeface="Calibri" pitchFamily="34" charset="0"/>
                </a:rPr>
                <a:t>The Danish National Health Service Register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pitchFamily="34" charset="0"/>
              </a:endParaRPr>
            </a:p>
          </p:txBody>
        </p:sp>
        <p:sp>
          <p:nvSpPr>
            <p:cNvPr id="9219" name="Oval 3"/>
            <p:cNvSpPr>
              <a:spLocks noChangeAspect="1" noChangeArrowheads="1"/>
            </p:cNvSpPr>
            <p:nvPr/>
          </p:nvSpPr>
          <p:spPr bwMode="auto">
            <a:xfrm>
              <a:off x="5648" y="4236"/>
              <a:ext cx="6191" cy="3764"/>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chemeClr val="tx1"/>
                  </a:solidFill>
                  <a:effectLst/>
                  <a:latin typeface="Calibri" pitchFamily="34" charset="0"/>
                </a:rPr>
                <a:t>DANCOS</a:t>
              </a:r>
              <a:endParaRPr kumimoji="0" lang="en-GB" sz="1200" b="0" i="0" u="none" strike="noStrike" cap="none" normalizeH="0" baseline="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Calibri" pitchFamily="34" charset="0"/>
                </a:rPr>
                <a:t>All persons invited to participate in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Calibri" pitchFamily="34" charset="0"/>
                </a:rPr>
                <a:t>the Danish Health Interview Surveys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Calibri" pitchFamily="34" charset="0"/>
                </a:rPr>
                <a:t>1987, 1991, 1994, 2000 and 2005</a:t>
              </a:r>
              <a:endParaRPr kumimoji="0" lang="en-GB" sz="900" b="0" i="0" u="none" strike="noStrike" cap="none" normalizeH="0" baseline="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900" b="0" i="0" u="none" strike="noStrike" cap="none" normalizeH="0" baseline="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900" b="0" i="0" u="none" strike="noStrike" cap="none" normalizeH="0" baseline="0" smtClean="0">
                  <a:ln>
                    <a:noFill/>
                  </a:ln>
                  <a:solidFill>
                    <a:schemeClr val="tx1"/>
                  </a:solidFill>
                  <a:effectLst/>
                  <a:latin typeface="Calibri" pitchFamily="34" charset="0"/>
                </a:rPr>
                <a:t>N = 57,111</a:t>
              </a:r>
              <a:endParaRPr kumimoji="0" lang="en-GB" sz="900" b="0"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pitchFamily="34" charset="0"/>
              </a:endParaRPr>
            </a:p>
          </p:txBody>
        </p:sp>
        <p:sp>
          <p:nvSpPr>
            <p:cNvPr id="9220" name="Oval 4"/>
            <p:cNvSpPr>
              <a:spLocks noChangeArrowheads="1"/>
            </p:cNvSpPr>
            <p:nvPr/>
          </p:nvSpPr>
          <p:spPr bwMode="auto">
            <a:xfrm>
              <a:off x="3006" y="3034"/>
              <a:ext cx="3040" cy="12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800" b="0" i="0" u="none" strike="noStrike" cap="none" normalizeH="0" baseline="0" smtClean="0">
                  <a:ln>
                    <a:noFill/>
                  </a:ln>
                  <a:solidFill>
                    <a:schemeClr val="tx1"/>
                  </a:solidFill>
                  <a:effectLst/>
                  <a:latin typeface="Calibri" pitchFamily="34" charset="0"/>
                </a:rPr>
                <a:t>The Danish National Hospital Register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pitchFamily="34" charset="0"/>
              </a:endParaRPr>
            </a:p>
          </p:txBody>
        </p:sp>
        <p:sp>
          <p:nvSpPr>
            <p:cNvPr id="9221" name="Oval 5"/>
            <p:cNvSpPr>
              <a:spLocks noChangeArrowheads="1"/>
            </p:cNvSpPr>
            <p:nvPr/>
          </p:nvSpPr>
          <p:spPr bwMode="auto">
            <a:xfrm>
              <a:off x="8876" y="2160"/>
              <a:ext cx="3040" cy="12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900" b="0" i="0" u="none" strike="noStrike" cap="none" normalizeH="0" baseline="0" smtClean="0">
                  <a:ln>
                    <a:noFill/>
                  </a:ln>
                  <a:solidFill>
                    <a:schemeClr val="tx1"/>
                  </a:solidFill>
                  <a:effectLst/>
                  <a:latin typeface="Calibri" pitchFamily="34" charset="0"/>
                </a:rPr>
                <a:t>The Register of Causes of Death</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pitchFamily="34" charset="0"/>
              </a:endParaRPr>
            </a:p>
          </p:txBody>
        </p:sp>
        <p:sp>
          <p:nvSpPr>
            <p:cNvPr id="9222" name="Oval 6"/>
            <p:cNvSpPr>
              <a:spLocks noChangeArrowheads="1"/>
            </p:cNvSpPr>
            <p:nvPr/>
          </p:nvSpPr>
          <p:spPr bwMode="auto">
            <a:xfrm>
              <a:off x="5738" y="2160"/>
              <a:ext cx="3040" cy="12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Calibri" pitchFamily="34" charset="0"/>
                </a:rPr>
                <a:t>The Danish Civil Registration System</a:t>
              </a:r>
              <a:endParaRPr kumimoji="0" lang="en-GB" sz="9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dirty="0" smtClean="0">
                <a:ln>
                  <a:noFill/>
                </a:ln>
                <a:solidFill>
                  <a:schemeClr val="tx1"/>
                </a:solidFill>
                <a:effectLst/>
                <a:latin typeface="Arial" pitchFamily="34" charset="0"/>
              </a:endParaRPr>
            </a:p>
          </p:txBody>
        </p:sp>
        <p:sp>
          <p:nvSpPr>
            <p:cNvPr id="9223" name="Oval 7"/>
            <p:cNvSpPr>
              <a:spLocks noChangeArrowheads="1"/>
            </p:cNvSpPr>
            <p:nvPr/>
          </p:nvSpPr>
          <p:spPr bwMode="auto">
            <a:xfrm>
              <a:off x="11408" y="3034"/>
              <a:ext cx="3040" cy="12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900" b="0" i="0" u="none" strike="noStrike" cap="none" normalizeH="0" baseline="0" smtClean="0">
                  <a:ln>
                    <a:noFill/>
                  </a:ln>
                  <a:solidFill>
                    <a:schemeClr val="tx1"/>
                  </a:solidFill>
                  <a:effectLst/>
                  <a:latin typeface="Calibri" pitchFamily="34" charset="0"/>
                </a:rPr>
                <a:t>Danish Registers of Crime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pitchFamily="34" charset="0"/>
              </a:endParaRPr>
            </a:p>
          </p:txBody>
        </p:sp>
        <p:sp>
          <p:nvSpPr>
            <p:cNvPr id="9224" name="Oval 8"/>
            <p:cNvSpPr>
              <a:spLocks noChangeArrowheads="1"/>
            </p:cNvSpPr>
            <p:nvPr/>
          </p:nvSpPr>
          <p:spPr bwMode="auto">
            <a:xfrm>
              <a:off x="12916" y="5960"/>
              <a:ext cx="3040" cy="12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da-DK" sz="900" b="0" i="0" u="none" strike="noStrike" cap="none" normalizeH="0" baseline="0" smtClean="0">
                  <a:ln>
                    <a:noFill/>
                  </a:ln>
                  <a:solidFill>
                    <a:srgbClr val="000000"/>
                  </a:solidFill>
                  <a:effectLst/>
                  <a:latin typeface="Calibri" pitchFamily="34" charset="0"/>
                </a:rPr>
                <a:t>Registers on Housing Conditions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pitchFamily="34" charset="0"/>
              </a:endParaRPr>
            </a:p>
          </p:txBody>
        </p:sp>
        <p:sp>
          <p:nvSpPr>
            <p:cNvPr id="9225" name="Oval 9"/>
            <p:cNvSpPr>
              <a:spLocks noChangeArrowheads="1"/>
            </p:cNvSpPr>
            <p:nvPr/>
          </p:nvSpPr>
          <p:spPr bwMode="auto">
            <a:xfrm>
              <a:off x="1338" y="5960"/>
              <a:ext cx="3040" cy="1428"/>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800" b="0" i="0" u="none" strike="noStrike" cap="none" normalizeH="0" baseline="0" smtClean="0">
                  <a:ln>
                    <a:noFill/>
                  </a:ln>
                  <a:solidFill>
                    <a:schemeClr val="tx1"/>
                  </a:solidFill>
                  <a:effectLst/>
                  <a:latin typeface="Calibri" pitchFamily="34" charset="0"/>
                </a:rPr>
                <a:t>The Danish Drug Prescription Register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pitchFamily="34" charset="0"/>
              </a:endParaRPr>
            </a:p>
          </p:txBody>
        </p:sp>
        <p:sp>
          <p:nvSpPr>
            <p:cNvPr id="9226" name="Oval 10"/>
            <p:cNvSpPr>
              <a:spLocks noChangeArrowheads="1"/>
            </p:cNvSpPr>
            <p:nvPr/>
          </p:nvSpPr>
          <p:spPr bwMode="auto">
            <a:xfrm>
              <a:off x="12740" y="4410"/>
              <a:ext cx="3040" cy="12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800" b="0" i="0" u="none" strike="noStrike" cap="none" normalizeH="0" baseline="0" smtClean="0">
                  <a:ln>
                    <a:noFill/>
                  </a:ln>
                  <a:solidFill>
                    <a:srgbClr val="000000"/>
                  </a:solidFill>
                  <a:effectLst/>
                  <a:latin typeface="Calibri" pitchFamily="34" charset="0"/>
                </a:rPr>
                <a:t>Registers on place and country of birth</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pitchFamily="34" charset="0"/>
              </a:endParaRPr>
            </a:p>
          </p:txBody>
        </p:sp>
        <p:sp>
          <p:nvSpPr>
            <p:cNvPr id="9227" name="Oval 11"/>
            <p:cNvSpPr>
              <a:spLocks noChangeArrowheads="1"/>
            </p:cNvSpPr>
            <p:nvPr/>
          </p:nvSpPr>
          <p:spPr bwMode="auto">
            <a:xfrm>
              <a:off x="4084" y="8504"/>
              <a:ext cx="3040" cy="1424"/>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800" b="0" i="0" u="none" strike="noStrike" cap="none" normalizeH="0" baseline="0" smtClean="0">
                  <a:ln>
                    <a:noFill/>
                  </a:ln>
                  <a:solidFill>
                    <a:srgbClr val="000000"/>
                  </a:solidFill>
                  <a:effectLst/>
                  <a:latin typeface="Calibri" pitchFamily="34" charset="0"/>
                </a:rPr>
                <a:t>The Danish Psychiatric Central Register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pitchFamily="34" charset="0"/>
              </a:endParaRPr>
            </a:p>
          </p:txBody>
        </p:sp>
        <p:sp>
          <p:nvSpPr>
            <p:cNvPr id="9228" name="Oval 12"/>
            <p:cNvSpPr>
              <a:spLocks noChangeArrowheads="1"/>
            </p:cNvSpPr>
            <p:nvPr/>
          </p:nvSpPr>
          <p:spPr bwMode="auto">
            <a:xfrm>
              <a:off x="7124" y="8928"/>
              <a:ext cx="3040" cy="1444"/>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800" b="0" i="0" u="none" strike="noStrike" cap="none" normalizeH="0" baseline="0" smtClean="0">
                  <a:ln>
                    <a:noFill/>
                  </a:ln>
                  <a:solidFill>
                    <a:srgbClr val="000000"/>
                  </a:solidFill>
                  <a:effectLst/>
                  <a:latin typeface="Calibri" pitchFamily="34" charset="0"/>
                </a:rPr>
                <a:t>Danish Registers on Personal Income and Transfer Payments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pitchFamily="34" charset="0"/>
              </a:endParaRPr>
            </a:p>
          </p:txBody>
        </p:sp>
        <p:sp>
          <p:nvSpPr>
            <p:cNvPr id="9229" name="Oval 13"/>
            <p:cNvSpPr>
              <a:spLocks noChangeArrowheads="1"/>
            </p:cNvSpPr>
            <p:nvPr/>
          </p:nvSpPr>
          <p:spPr bwMode="auto">
            <a:xfrm>
              <a:off x="12180" y="7276"/>
              <a:ext cx="3040" cy="14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800" b="0" i="0" u="none" strike="noStrike" cap="none" normalizeH="0" baseline="0" smtClean="0">
                  <a:ln>
                    <a:noFill/>
                  </a:ln>
                  <a:solidFill>
                    <a:srgbClr val="000000"/>
                  </a:solidFill>
                  <a:effectLst/>
                  <a:latin typeface="Calibri" pitchFamily="34" charset="0"/>
                </a:rPr>
                <a:t>Registers on Personal Level of Education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pitchFamily="34" charset="0"/>
              </a:endParaRPr>
            </a:p>
          </p:txBody>
        </p:sp>
        <p:sp>
          <p:nvSpPr>
            <p:cNvPr id="9230" name="Oval 14"/>
            <p:cNvSpPr>
              <a:spLocks noChangeArrowheads="1"/>
            </p:cNvSpPr>
            <p:nvPr/>
          </p:nvSpPr>
          <p:spPr bwMode="auto">
            <a:xfrm>
              <a:off x="10164" y="8504"/>
              <a:ext cx="3040" cy="13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800" b="0" i="0" u="none" strike="noStrike" cap="none" normalizeH="0" baseline="0" smtClean="0">
                  <a:ln>
                    <a:noFill/>
                  </a:ln>
                  <a:solidFill>
                    <a:srgbClr val="000000"/>
                  </a:solidFill>
                  <a:effectLst/>
                  <a:latin typeface="Calibri" pitchFamily="34" charset="0"/>
                </a:rPr>
                <a:t>Danish Registers on Personal Labour Market affiliation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pitchFamily="34" charset="0"/>
              </a:endParaRPr>
            </a:p>
          </p:txBody>
        </p:sp>
        <p:sp>
          <p:nvSpPr>
            <p:cNvPr id="9231" name="Oval 15"/>
            <p:cNvSpPr>
              <a:spLocks noChangeArrowheads="1"/>
            </p:cNvSpPr>
            <p:nvPr/>
          </p:nvSpPr>
          <p:spPr bwMode="auto">
            <a:xfrm>
              <a:off x="2236" y="7438"/>
              <a:ext cx="3040" cy="125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GB" sz="900" b="0" i="0" u="none" strike="noStrike" cap="none" normalizeH="0" baseline="0" smtClean="0">
                  <a:ln>
                    <a:noFill/>
                  </a:ln>
                  <a:solidFill>
                    <a:schemeClr val="tx1"/>
                  </a:solidFill>
                  <a:effectLst/>
                  <a:latin typeface="Calibri" pitchFamily="34" charset="0"/>
                </a:rPr>
                <a:t>The Danish Cancer Registry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da-DK" sz="1800" b="0" i="0" u="none" strike="noStrike" cap="none" normalizeH="0" baseline="0" smtClean="0">
                <a:ln>
                  <a:noFill/>
                </a:ln>
                <a:solidFill>
                  <a:schemeClr val="tx1"/>
                </a:solidFill>
                <a:effectLst/>
                <a:latin typeface="Arial" pitchFamily="34" charset="0"/>
              </a:endParaRPr>
            </a:p>
          </p:txBody>
        </p:sp>
        <p:cxnSp>
          <p:nvCxnSpPr>
            <p:cNvPr id="9232" name="AutoShape 16"/>
            <p:cNvCxnSpPr>
              <a:cxnSpLocks noChangeShapeType="1"/>
            </p:cNvCxnSpPr>
            <p:nvPr/>
          </p:nvCxnSpPr>
          <p:spPr bwMode="auto">
            <a:xfrm>
              <a:off x="7520" y="3536"/>
              <a:ext cx="224" cy="700"/>
            </a:xfrm>
            <a:prstGeom prst="straightConnector1">
              <a:avLst/>
            </a:prstGeom>
            <a:noFill/>
            <a:ln w="12700">
              <a:solidFill>
                <a:srgbClr val="000000"/>
              </a:solidFill>
              <a:round/>
              <a:headEnd/>
              <a:tailEnd type="triangle" w="lg" len="med"/>
            </a:ln>
          </p:spPr>
        </p:cxnSp>
        <p:cxnSp>
          <p:nvCxnSpPr>
            <p:cNvPr id="9233" name="AutoShape 17"/>
            <p:cNvCxnSpPr>
              <a:cxnSpLocks noChangeShapeType="1"/>
            </p:cNvCxnSpPr>
            <p:nvPr/>
          </p:nvCxnSpPr>
          <p:spPr bwMode="auto">
            <a:xfrm>
              <a:off x="5738" y="4236"/>
              <a:ext cx="534" cy="690"/>
            </a:xfrm>
            <a:prstGeom prst="straightConnector1">
              <a:avLst/>
            </a:prstGeom>
            <a:noFill/>
            <a:ln w="12700">
              <a:solidFill>
                <a:srgbClr val="000000"/>
              </a:solidFill>
              <a:round/>
              <a:headEnd/>
              <a:tailEnd type="triangle" w="lg" len="med"/>
            </a:ln>
          </p:spPr>
        </p:cxnSp>
        <p:cxnSp>
          <p:nvCxnSpPr>
            <p:cNvPr id="9234" name="AutoShape 18"/>
            <p:cNvCxnSpPr>
              <a:cxnSpLocks noChangeShapeType="1"/>
            </p:cNvCxnSpPr>
            <p:nvPr/>
          </p:nvCxnSpPr>
          <p:spPr bwMode="auto">
            <a:xfrm>
              <a:off x="4854" y="5228"/>
              <a:ext cx="794" cy="324"/>
            </a:xfrm>
            <a:prstGeom prst="straightConnector1">
              <a:avLst/>
            </a:prstGeom>
            <a:noFill/>
            <a:ln w="12700">
              <a:solidFill>
                <a:srgbClr val="000000"/>
              </a:solidFill>
              <a:round/>
              <a:headEnd/>
              <a:tailEnd type="triangle" w="lg" len="med"/>
            </a:ln>
          </p:spPr>
        </p:cxnSp>
        <p:cxnSp>
          <p:nvCxnSpPr>
            <p:cNvPr id="9235" name="AutoShape 19"/>
            <p:cNvCxnSpPr>
              <a:cxnSpLocks noChangeShapeType="1"/>
            </p:cNvCxnSpPr>
            <p:nvPr/>
          </p:nvCxnSpPr>
          <p:spPr bwMode="auto">
            <a:xfrm flipV="1">
              <a:off x="4560" y="6465"/>
              <a:ext cx="1088" cy="95"/>
            </a:xfrm>
            <a:prstGeom prst="straightConnector1">
              <a:avLst/>
            </a:prstGeom>
            <a:noFill/>
            <a:ln w="12700">
              <a:solidFill>
                <a:srgbClr val="000000"/>
              </a:solidFill>
              <a:round/>
              <a:headEnd/>
              <a:tailEnd type="triangle" w="lg" len="med"/>
            </a:ln>
          </p:spPr>
        </p:cxnSp>
        <p:cxnSp>
          <p:nvCxnSpPr>
            <p:cNvPr id="9236" name="AutoShape 20"/>
            <p:cNvCxnSpPr>
              <a:cxnSpLocks noChangeShapeType="1"/>
            </p:cNvCxnSpPr>
            <p:nvPr/>
          </p:nvCxnSpPr>
          <p:spPr bwMode="auto">
            <a:xfrm flipV="1">
              <a:off x="5108" y="7104"/>
              <a:ext cx="838" cy="560"/>
            </a:xfrm>
            <a:prstGeom prst="straightConnector1">
              <a:avLst/>
            </a:prstGeom>
            <a:noFill/>
            <a:ln w="12700">
              <a:solidFill>
                <a:srgbClr val="000000"/>
              </a:solidFill>
              <a:round/>
              <a:headEnd/>
              <a:tailEnd type="triangle" w="lg" len="med"/>
            </a:ln>
          </p:spPr>
        </p:cxnSp>
        <p:cxnSp>
          <p:nvCxnSpPr>
            <p:cNvPr id="9237" name="AutoShape 21"/>
            <p:cNvCxnSpPr>
              <a:cxnSpLocks noChangeShapeType="1"/>
            </p:cNvCxnSpPr>
            <p:nvPr/>
          </p:nvCxnSpPr>
          <p:spPr bwMode="auto">
            <a:xfrm flipV="1">
              <a:off x="6272" y="7664"/>
              <a:ext cx="394" cy="712"/>
            </a:xfrm>
            <a:prstGeom prst="straightConnector1">
              <a:avLst/>
            </a:prstGeom>
            <a:noFill/>
            <a:ln w="12700">
              <a:solidFill>
                <a:srgbClr val="000000"/>
              </a:solidFill>
              <a:round/>
              <a:headEnd/>
              <a:tailEnd type="triangle" w="lg" len="med"/>
            </a:ln>
          </p:spPr>
        </p:cxnSp>
        <p:cxnSp>
          <p:nvCxnSpPr>
            <p:cNvPr id="9238" name="AutoShape 22"/>
            <p:cNvCxnSpPr>
              <a:cxnSpLocks noChangeShapeType="1"/>
            </p:cNvCxnSpPr>
            <p:nvPr/>
          </p:nvCxnSpPr>
          <p:spPr bwMode="auto">
            <a:xfrm flipH="1">
              <a:off x="9792" y="3536"/>
              <a:ext cx="128" cy="748"/>
            </a:xfrm>
            <a:prstGeom prst="straightConnector1">
              <a:avLst/>
            </a:prstGeom>
            <a:noFill/>
            <a:ln w="12700">
              <a:solidFill>
                <a:srgbClr val="000000"/>
              </a:solidFill>
              <a:round/>
              <a:headEnd/>
              <a:tailEnd type="triangle" w="lg" len="med"/>
            </a:ln>
          </p:spPr>
        </p:cxnSp>
        <p:cxnSp>
          <p:nvCxnSpPr>
            <p:cNvPr id="9239" name="AutoShape 23"/>
            <p:cNvCxnSpPr>
              <a:cxnSpLocks noChangeShapeType="1"/>
            </p:cNvCxnSpPr>
            <p:nvPr/>
          </p:nvCxnSpPr>
          <p:spPr bwMode="auto">
            <a:xfrm flipH="1">
              <a:off x="11136" y="4284"/>
              <a:ext cx="703" cy="548"/>
            </a:xfrm>
            <a:prstGeom prst="straightConnector1">
              <a:avLst/>
            </a:prstGeom>
            <a:noFill/>
            <a:ln w="12700">
              <a:solidFill>
                <a:srgbClr val="000000"/>
              </a:solidFill>
              <a:round/>
              <a:headEnd/>
              <a:tailEnd type="triangle" w="lg" len="med"/>
            </a:ln>
          </p:spPr>
        </p:cxnSp>
        <p:cxnSp>
          <p:nvCxnSpPr>
            <p:cNvPr id="9240" name="AutoShape 24"/>
            <p:cNvCxnSpPr>
              <a:cxnSpLocks noChangeShapeType="1"/>
            </p:cNvCxnSpPr>
            <p:nvPr/>
          </p:nvCxnSpPr>
          <p:spPr bwMode="auto">
            <a:xfrm flipH="1">
              <a:off x="11728" y="5136"/>
              <a:ext cx="864" cy="336"/>
            </a:xfrm>
            <a:prstGeom prst="straightConnector1">
              <a:avLst/>
            </a:prstGeom>
            <a:noFill/>
            <a:ln w="12700">
              <a:solidFill>
                <a:srgbClr val="000000"/>
              </a:solidFill>
              <a:round/>
              <a:headEnd/>
              <a:tailEnd type="triangle" w="lg" len="med"/>
            </a:ln>
          </p:spPr>
        </p:cxnSp>
        <p:cxnSp>
          <p:nvCxnSpPr>
            <p:cNvPr id="9241" name="AutoShape 25"/>
            <p:cNvCxnSpPr>
              <a:cxnSpLocks noChangeShapeType="1"/>
            </p:cNvCxnSpPr>
            <p:nvPr/>
          </p:nvCxnSpPr>
          <p:spPr bwMode="auto">
            <a:xfrm flipH="1" flipV="1">
              <a:off x="11839" y="6465"/>
              <a:ext cx="901" cy="95"/>
            </a:xfrm>
            <a:prstGeom prst="straightConnector1">
              <a:avLst/>
            </a:prstGeom>
            <a:noFill/>
            <a:ln w="12700">
              <a:solidFill>
                <a:srgbClr val="000000"/>
              </a:solidFill>
              <a:round/>
              <a:headEnd/>
              <a:tailEnd type="triangle" w="lg" len="med"/>
            </a:ln>
          </p:spPr>
        </p:cxnSp>
        <p:cxnSp>
          <p:nvCxnSpPr>
            <p:cNvPr id="9242" name="AutoShape 26"/>
            <p:cNvCxnSpPr>
              <a:cxnSpLocks noChangeShapeType="1"/>
            </p:cNvCxnSpPr>
            <p:nvPr/>
          </p:nvCxnSpPr>
          <p:spPr bwMode="auto">
            <a:xfrm flipH="1" flipV="1">
              <a:off x="11408" y="7276"/>
              <a:ext cx="772" cy="468"/>
            </a:xfrm>
            <a:prstGeom prst="straightConnector1">
              <a:avLst/>
            </a:prstGeom>
            <a:noFill/>
            <a:ln w="12700">
              <a:solidFill>
                <a:srgbClr val="000000"/>
              </a:solidFill>
              <a:round/>
              <a:headEnd/>
              <a:tailEnd type="triangle" w="lg" len="med"/>
            </a:ln>
          </p:spPr>
        </p:cxnSp>
        <p:cxnSp>
          <p:nvCxnSpPr>
            <p:cNvPr id="9243" name="AutoShape 27"/>
            <p:cNvCxnSpPr>
              <a:cxnSpLocks noChangeShapeType="1"/>
            </p:cNvCxnSpPr>
            <p:nvPr/>
          </p:nvCxnSpPr>
          <p:spPr bwMode="auto">
            <a:xfrm flipH="1" flipV="1">
              <a:off x="10464" y="7744"/>
              <a:ext cx="672" cy="632"/>
            </a:xfrm>
            <a:prstGeom prst="straightConnector1">
              <a:avLst/>
            </a:prstGeom>
            <a:noFill/>
            <a:ln w="12700">
              <a:solidFill>
                <a:srgbClr val="000000"/>
              </a:solidFill>
              <a:round/>
              <a:headEnd/>
              <a:tailEnd type="triangle" w="lg" len="med"/>
            </a:ln>
          </p:spPr>
        </p:cxnSp>
        <p:cxnSp>
          <p:nvCxnSpPr>
            <p:cNvPr id="9244" name="AutoShape 28"/>
            <p:cNvCxnSpPr>
              <a:cxnSpLocks noChangeShapeType="1"/>
            </p:cNvCxnSpPr>
            <p:nvPr/>
          </p:nvCxnSpPr>
          <p:spPr bwMode="auto">
            <a:xfrm flipH="1" flipV="1">
              <a:off x="8672" y="8096"/>
              <a:ext cx="16" cy="736"/>
            </a:xfrm>
            <a:prstGeom prst="straightConnector1">
              <a:avLst/>
            </a:prstGeom>
            <a:noFill/>
            <a:ln w="12700">
              <a:solidFill>
                <a:srgbClr val="000000"/>
              </a:solidFill>
              <a:round/>
              <a:headEnd/>
              <a:tailEnd type="triangle" w="lg" len="med"/>
            </a:ln>
          </p:spPr>
        </p:cxnSp>
      </p:grpSp>
      <p:sp>
        <p:nvSpPr>
          <p:cNvPr id="34" name="Tekstboks 33"/>
          <p:cNvSpPr txBox="1"/>
          <p:nvPr/>
        </p:nvSpPr>
        <p:spPr>
          <a:xfrm>
            <a:off x="971600" y="980728"/>
            <a:ext cx="7344816" cy="400110"/>
          </a:xfrm>
          <a:prstGeom prst="rect">
            <a:avLst/>
          </a:prstGeom>
          <a:noFill/>
        </p:spPr>
        <p:txBody>
          <a:bodyPr wrap="square" rtlCol="0">
            <a:spAutoFit/>
          </a:bodyPr>
          <a:lstStyle/>
          <a:p>
            <a:pPr algn="ctr"/>
            <a:r>
              <a:rPr lang="en-US" sz="2000" b="1" dirty="0" smtClean="0">
                <a:solidFill>
                  <a:srgbClr val="336699"/>
                </a:solidFill>
                <a:latin typeface="+mj-lt"/>
                <a:ea typeface="+mj-ea"/>
                <a:cs typeface="+mj-cs"/>
              </a:rPr>
              <a:t>Official registers linked by DANCOS</a:t>
            </a:r>
            <a:endParaRPr lang="da-DK" sz="2000" b="1" dirty="0" smtClean="0">
              <a:solidFill>
                <a:srgbClr val="336699"/>
              </a:solidFill>
              <a:latin typeface="+mj-lt"/>
              <a:ea typeface="+mj-ea"/>
              <a:cs typeface="+mj-cs"/>
            </a:endParaRPr>
          </a:p>
        </p:txBody>
      </p:sp>
      <p:sp>
        <p:nvSpPr>
          <p:cNvPr id="32" name="Tekstboks 31"/>
          <p:cNvSpPr txBox="1"/>
          <p:nvPr/>
        </p:nvSpPr>
        <p:spPr>
          <a:xfrm>
            <a:off x="323528" y="6021288"/>
            <a:ext cx="6192688" cy="615553"/>
          </a:xfrm>
          <a:prstGeom prst="rect">
            <a:avLst/>
          </a:prstGeom>
          <a:noFill/>
        </p:spPr>
        <p:txBody>
          <a:bodyPr wrap="square" rtlCol="0">
            <a:spAutoFit/>
          </a:bodyPr>
          <a:lstStyle/>
          <a:p>
            <a:r>
              <a:rPr lang="da-DK" sz="1000" dirty="0" err="1" smtClean="0">
                <a:latin typeface="Verdana" pitchFamily="34" charset="0"/>
              </a:rPr>
              <a:t>Source</a:t>
            </a:r>
            <a:r>
              <a:rPr lang="da-DK" sz="1000" dirty="0" smtClean="0">
                <a:latin typeface="Verdana" pitchFamily="34" charset="0"/>
              </a:rPr>
              <a:t>: Davidsen et al, </a:t>
            </a:r>
            <a:r>
              <a:rPr lang="da-DK" sz="1000" dirty="0" err="1" smtClean="0">
                <a:latin typeface="Verdana" pitchFamily="34" charset="0"/>
              </a:rPr>
              <a:t>Scand</a:t>
            </a:r>
            <a:r>
              <a:rPr lang="da-DK" sz="1000" dirty="0" smtClean="0">
                <a:latin typeface="Verdana" pitchFamily="34" charset="0"/>
              </a:rPr>
              <a:t> J Public Health, 2010 (in </a:t>
            </a:r>
            <a:r>
              <a:rPr lang="da-DK" sz="1000" dirty="0" err="1" smtClean="0">
                <a:latin typeface="Verdana" pitchFamily="34" charset="0"/>
              </a:rPr>
              <a:t>press</a:t>
            </a:r>
            <a:r>
              <a:rPr lang="da-DK" sz="1000" dirty="0" smtClean="0">
                <a:latin typeface="Verdana" pitchFamily="34" charset="0"/>
              </a:rPr>
              <a:t>)</a:t>
            </a:r>
          </a:p>
          <a:p>
            <a:endParaRPr lang="da-DK" dirty="0"/>
          </a:p>
        </p:txBody>
      </p:sp>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1066800"/>
            <a:ext cx="7772400" cy="417984"/>
          </a:xfrm>
        </p:spPr>
        <p:txBody>
          <a:bodyPr/>
          <a:lstStyle/>
          <a:p>
            <a:pPr algn="ctr"/>
            <a:r>
              <a:rPr lang="da-DK" dirty="0" err="1" smtClean="0"/>
              <a:t>Questions</a:t>
            </a:r>
            <a:r>
              <a:rPr lang="da-DK" dirty="0" smtClean="0"/>
              <a:t> </a:t>
            </a:r>
            <a:r>
              <a:rPr lang="da-DK" dirty="0" err="1" smtClean="0"/>
              <a:t>on</a:t>
            </a:r>
            <a:r>
              <a:rPr lang="da-DK" dirty="0" smtClean="0"/>
              <a:t> </a:t>
            </a:r>
            <a:r>
              <a:rPr lang="da-DK" dirty="0" err="1" smtClean="0"/>
              <a:t>height</a:t>
            </a:r>
            <a:r>
              <a:rPr lang="da-DK" dirty="0" smtClean="0"/>
              <a:t> and </a:t>
            </a:r>
            <a:r>
              <a:rPr lang="da-DK" dirty="0" err="1" smtClean="0"/>
              <a:t>weight</a:t>
            </a:r>
            <a:r>
              <a:rPr lang="da-DK" dirty="0" smtClean="0"/>
              <a:t> in all </a:t>
            </a:r>
            <a:r>
              <a:rPr lang="da-DK" dirty="0" err="1" smtClean="0"/>
              <a:t>years</a:t>
            </a:r>
            <a:endParaRPr lang="da-DK" dirty="0"/>
          </a:p>
        </p:txBody>
      </p:sp>
      <p:sp>
        <p:nvSpPr>
          <p:cNvPr id="3" name="Pladsholder til indhold 2"/>
          <p:cNvSpPr>
            <a:spLocks noGrp="1"/>
          </p:cNvSpPr>
          <p:nvPr>
            <p:ph idx="1"/>
          </p:nvPr>
        </p:nvSpPr>
        <p:spPr>
          <a:xfrm>
            <a:off x="683568" y="1700808"/>
            <a:ext cx="7772400" cy="4242048"/>
          </a:xfrm>
        </p:spPr>
        <p:txBody>
          <a:bodyPr/>
          <a:lstStyle/>
          <a:p>
            <a:pPr algn="ctr"/>
            <a:endParaRPr lang="da-DK" sz="1800" b="1" dirty="0" smtClean="0"/>
          </a:p>
          <a:p>
            <a:pPr algn="ctr"/>
            <a:r>
              <a:rPr lang="da-DK" sz="1800" b="1" dirty="0" err="1" smtClean="0"/>
              <a:t>How</a:t>
            </a:r>
            <a:r>
              <a:rPr lang="da-DK" sz="1800" b="1" dirty="0" smtClean="0"/>
              <a:t> </a:t>
            </a:r>
            <a:r>
              <a:rPr lang="da-DK" sz="1800" b="1" dirty="0" err="1" smtClean="0"/>
              <a:t>tall</a:t>
            </a:r>
            <a:r>
              <a:rPr lang="da-DK" sz="1800" b="1" dirty="0" smtClean="0"/>
              <a:t> </a:t>
            </a:r>
            <a:r>
              <a:rPr lang="da-DK" sz="1800" b="1" dirty="0" err="1" smtClean="0"/>
              <a:t>are</a:t>
            </a:r>
            <a:r>
              <a:rPr lang="da-DK" sz="1800" b="1" dirty="0" smtClean="0"/>
              <a:t> </a:t>
            </a:r>
            <a:r>
              <a:rPr lang="da-DK" sz="1800" b="1" dirty="0" err="1" smtClean="0"/>
              <a:t>you</a:t>
            </a:r>
            <a:r>
              <a:rPr lang="da-DK" sz="1800" b="1" dirty="0" smtClean="0"/>
              <a:t>?</a:t>
            </a:r>
          </a:p>
          <a:p>
            <a:pPr algn="ctr"/>
            <a:r>
              <a:rPr lang="da-DK" dirty="0" smtClean="0"/>
              <a:t> </a:t>
            </a:r>
            <a:r>
              <a:rPr lang="da-DK" sz="1800" dirty="0" err="1" smtClean="0"/>
              <a:t>Write</a:t>
            </a:r>
            <a:r>
              <a:rPr lang="da-DK" sz="1800" dirty="0" smtClean="0"/>
              <a:t> </a:t>
            </a:r>
            <a:r>
              <a:rPr lang="da-DK" sz="1800" dirty="0" err="1" smtClean="0"/>
              <a:t>height</a:t>
            </a:r>
            <a:r>
              <a:rPr lang="da-DK" sz="1800" dirty="0" smtClean="0"/>
              <a:t> in cm: </a:t>
            </a:r>
          </a:p>
          <a:p>
            <a:pPr algn="ctr"/>
            <a:endParaRPr lang="da-DK" dirty="0" smtClean="0"/>
          </a:p>
          <a:p>
            <a:pPr algn="ctr"/>
            <a:r>
              <a:rPr lang="da-DK" sz="1800" b="1" dirty="0" err="1" smtClean="0"/>
              <a:t>How</a:t>
            </a:r>
            <a:r>
              <a:rPr lang="da-DK" sz="1800" b="1" dirty="0" smtClean="0"/>
              <a:t> </a:t>
            </a:r>
            <a:r>
              <a:rPr lang="da-DK" sz="1800" b="1" dirty="0" err="1" smtClean="0"/>
              <a:t>much</a:t>
            </a:r>
            <a:r>
              <a:rPr lang="da-DK" sz="1800" b="1" dirty="0" smtClean="0"/>
              <a:t> do </a:t>
            </a:r>
            <a:r>
              <a:rPr lang="da-DK" sz="1800" b="1" dirty="0" err="1" smtClean="0"/>
              <a:t>you</a:t>
            </a:r>
            <a:r>
              <a:rPr lang="da-DK" sz="1800" b="1" dirty="0" smtClean="0"/>
              <a:t> </a:t>
            </a:r>
            <a:r>
              <a:rPr lang="da-DK" sz="1800" b="1" dirty="0" err="1" smtClean="0"/>
              <a:t>weigh</a:t>
            </a:r>
            <a:r>
              <a:rPr lang="da-DK" sz="1800" b="1" dirty="0" smtClean="0"/>
              <a:t>?</a:t>
            </a:r>
          </a:p>
          <a:p>
            <a:pPr algn="ctr"/>
            <a:r>
              <a:rPr lang="da-DK" sz="1800" dirty="0" err="1" smtClean="0"/>
              <a:t>Write</a:t>
            </a:r>
            <a:r>
              <a:rPr lang="da-DK" sz="1800" dirty="0" smtClean="0"/>
              <a:t> </a:t>
            </a:r>
            <a:r>
              <a:rPr lang="da-DK" sz="1800" dirty="0" err="1" smtClean="0"/>
              <a:t>weight</a:t>
            </a:r>
            <a:r>
              <a:rPr lang="da-DK" sz="1800" dirty="0" smtClean="0"/>
              <a:t> in kg: </a:t>
            </a:r>
            <a:endParaRPr lang="da-DK" sz="1800" dirty="0" smtClean="0"/>
          </a:p>
        </p:txBody>
      </p:sp>
      <p:graphicFrame>
        <p:nvGraphicFramePr>
          <p:cNvPr id="1029" name="Object 5"/>
          <p:cNvGraphicFramePr>
            <a:graphicFrameLocks noChangeAspect="1"/>
          </p:cNvGraphicFramePr>
          <p:nvPr/>
        </p:nvGraphicFramePr>
        <p:xfrm>
          <a:off x="5774011" y="2336832"/>
          <a:ext cx="6650038" cy="447675"/>
        </p:xfrm>
        <a:graphic>
          <a:graphicData uri="http://schemas.openxmlformats.org/presentationml/2006/ole">
            <p:oleObj spid="_x0000_s1029" name="Dokument" r:id="rId3" imgW="6649481" imgH="447427" progId="Word.Document.12">
              <p:embed/>
            </p:oleObj>
          </a:graphicData>
        </a:graphic>
      </p:graphicFrame>
      <p:graphicFrame>
        <p:nvGraphicFramePr>
          <p:cNvPr id="1030" name="Object 6"/>
          <p:cNvGraphicFramePr>
            <a:graphicFrameLocks noChangeAspect="1"/>
          </p:cNvGraphicFramePr>
          <p:nvPr/>
        </p:nvGraphicFramePr>
        <p:xfrm>
          <a:off x="5774011" y="3302916"/>
          <a:ext cx="6650037" cy="447675"/>
        </p:xfrm>
        <a:graphic>
          <a:graphicData uri="http://schemas.openxmlformats.org/presentationml/2006/ole">
            <p:oleObj spid="_x0000_s1030" name="Dokument" r:id="rId4" imgW="6649481" imgH="447427" progId="Word.Document.12">
              <p:embed/>
            </p:oleObj>
          </a:graphicData>
        </a:graphic>
      </p:graphicFrame>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ctrTitle"/>
          </p:nvPr>
        </p:nvSpPr>
        <p:spPr>
          <a:xfrm>
            <a:off x="1066800" y="1143000"/>
            <a:ext cx="6934200" cy="413792"/>
          </a:xfrm>
        </p:spPr>
        <p:txBody>
          <a:bodyPr/>
          <a:lstStyle/>
          <a:p>
            <a:pPr algn="ctr"/>
            <a:r>
              <a:rPr lang="da-DK" sz="2000" dirty="0" smtClean="0"/>
              <a:t>National Health Interview </a:t>
            </a:r>
            <a:r>
              <a:rPr lang="da-DK" sz="2000" dirty="0" err="1" smtClean="0"/>
              <a:t>Survey</a:t>
            </a:r>
            <a:r>
              <a:rPr lang="da-DK" sz="2000" dirty="0" smtClean="0"/>
              <a:t> 2005</a:t>
            </a:r>
            <a:endParaRPr lang="en-GB" sz="2000" dirty="0"/>
          </a:p>
        </p:txBody>
      </p:sp>
      <p:sp>
        <p:nvSpPr>
          <p:cNvPr id="11" name="Tekstboks 10"/>
          <p:cNvSpPr txBox="1"/>
          <p:nvPr/>
        </p:nvSpPr>
        <p:spPr>
          <a:xfrm>
            <a:off x="1043608" y="1700808"/>
            <a:ext cx="7200800" cy="3600986"/>
          </a:xfrm>
          <a:prstGeom prst="rect">
            <a:avLst/>
          </a:prstGeom>
          <a:noFill/>
        </p:spPr>
        <p:txBody>
          <a:bodyPr wrap="square" rtlCol="0">
            <a:spAutoFit/>
          </a:bodyPr>
          <a:lstStyle/>
          <a:p>
            <a:endParaRPr lang="en-GB" sz="2000" dirty="0" smtClean="0">
              <a:latin typeface="Verdana" pitchFamily="34" charset="0"/>
            </a:endParaRPr>
          </a:p>
          <a:p>
            <a:r>
              <a:rPr lang="en-GB" sz="2000" i="1" dirty="0" smtClean="0">
                <a:latin typeface="Verdana" pitchFamily="34" charset="0"/>
              </a:rPr>
              <a:t>We would like to ask you to measure your waist circumference with the measuring tape you received together with the questionnaire. You should measure your waist at the narrowest place between the top of the hip and the lowest rib. Please ensure that you read the measuring tape from the correct end. </a:t>
            </a:r>
          </a:p>
          <a:p>
            <a:endParaRPr lang="en-GB" dirty="0" smtClean="0"/>
          </a:p>
          <a:p>
            <a:r>
              <a:rPr lang="en-GB" sz="2000" b="1" dirty="0" smtClean="0">
                <a:latin typeface="Verdana" pitchFamily="34" charset="0"/>
              </a:rPr>
              <a:t>What </a:t>
            </a:r>
            <a:r>
              <a:rPr lang="en-GB" sz="2000" b="1" dirty="0" smtClean="0">
                <a:latin typeface="Verdana" pitchFamily="34" charset="0"/>
              </a:rPr>
              <a:t>is your waist circumference in centimetres?</a:t>
            </a:r>
            <a:r>
              <a:rPr lang="en-GB" sz="2000" dirty="0" smtClean="0">
                <a:latin typeface="Verdana" pitchFamily="34" charset="0"/>
              </a:rPr>
              <a:t> </a:t>
            </a:r>
            <a:r>
              <a:rPr lang="en-GB" dirty="0" smtClean="0"/>
              <a:t> </a:t>
            </a:r>
          </a:p>
          <a:p>
            <a:r>
              <a:rPr lang="en-GB" sz="2000" dirty="0" smtClean="0">
                <a:latin typeface="Verdana" pitchFamily="34" charset="0"/>
              </a:rPr>
              <a:t>Write the number of </a:t>
            </a:r>
            <a:r>
              <a:rPr lang="en-GB" sz="2000" dirty="0" err="1" smtClean="0">
                <a:latin typeface="Verdana" pitchFamily="34" charset="0"/>
              </a:rPr>
              <a:t>centrimetres</a:t>
            </a:r>
            <a:r>
              <a:rPr lang="en-GB" sz="2000" dirty="0" smtClean="0">
                <a:latin typeface="Verdana" pitchFamily="34" charset="0"/>
              </a:rPr>
              <a:t>: </a:t>
            </a:r>
            <a:endParaRPr lang="en-GB" sz="2000" dirty="0">
              <a:latin typeface="Verdana" pitchFamily="34" charset="0"/>
            </a:endParaRPr>
          </a:p>
        </p:txBody>
      </p:sp>
      <p:pic>
        <p:nvPicPr>
          <p:cNvPr id="77837" name="Picture 13"/>
          <p:cNvPicPr>
            <a:picLocks noChangeAspect="1" noChangeArrowheads="1"/>
          </p:cNvPicPr>
          <p:nvPr/>
        </p:nvPicPr>
        <p:blipFill>
          <a:blip r:embed="rId2" cstate="print"/>
          <a:srcRect/>
          <a:stretch>
            <a:fillRect/>
          </a:stretch>
        </p:blipFill>
        <p:spPr bwMode="auto">
          <a:xfrm>
            <a:off x="5220072" y="4941168"/>
            <a:ext cx="6738937" cy="460375"/>
          </a:xfrm>
          <a:prstGeom prst="rect">
            <a:avLst/>
          </a:prstGeom>
          <a:noFill/>
          <a:ln w="9525">
            <a:noFill/>
            <a:miter lim="800000"/>
            <a:headEnd/>
            <a:tailEnd/>
          </a:ln>
          <a:effectLst/>
        </p:spPr>
      </p:pic>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683568" y="1628800"/>
            <a:ext cx="7772400" cy="1800200"/>
          </a:xfrm>
        </p:spPr>
        <p:txBody>
          <a:bodyPr/>
          <a:lstStyle/>
          <a:p>
            <a:endParaRPr lang="en-US" sz="1800" b="1" dirty="0" smtClean="0"/>
          </a:p>
          <a:p>
            <a:r>
              <a:rPr lang="en-US" sz="1800" b="1" dirty="0" smtClean="0"/>
              <a:t>Do </a:t>
            </a:r>
            <a:r>
              <a:rPr lang="en-US" sz="1800" b="1" dirty="0" smtClean="0"/>
              <a:t>you want to lose or gain weight</a:t>
            </a:r>
            <a:r>
              <a:rPr lang="en-US" sz="1800" b="1" dirty="0" smtClean="0"/>
              <a:t>?</a:t>
            </a:r>
          </a:p>
          <a:p>
            <a:endParaRPr lang="en-US" sz="1800" dirty="0" smtClean="0"/>
          </a:p>
          <a:p>
            <a:pPr>
              <a:buFont typeface="Wingdings" pitchFamily="2" charset="2"/>
              <a:buChar char="q"/>
            </a:pPr>
            <a:r>
              <a:rPr lang="en-US" sz="1800" dirty="0" smtClean="0"/>
              <a:t> To lose weight			</a:t>
            </a:r>
          </a:p>
          <a:p>
            <a:pPr>
              <a:buFont typeface="Wingdings" pitchFamily="2" charset="2"/>
              <a:buChar char="q"/>
            </a:pPr>
            <a:r>
              <a:rPr lang="en-US" sz="1800" dirty="0" smtClean="0"/>
              <a:t> To gain weight</a:t>
            </a:r>
          </a:p>
          <a:p>
            <a:pPr>
              <a:buFont typeface="Wingdings" pitchFamily="2" charset="2"/>
              <a:buChar char="q"/>
            </a:pPr>
            <a:r>
              <a:rPr lang="en-US" sz="1800" dirty="0" smtClean="0"/>
              <a:t> Do not want to change my weight</a:t>
            </a:r>
          </a:p>
          <a:p>
            <a:pPr>
              <a:buFont typeface="Wingdings" pitchFamily="2" charset="2"/>
              <a:buChar char="q"/>
            </a:pPr>
            <a:endParaRPr lang="en-US" sz="1800" dirty="0" smtClean="0"/>
          </a:p>
          <a:p>
            <a:endParaRPr lang="en-US" sz="1800" dirty="0" smtClean="0"/>
          </a:p>
        </p:txBody>
      </p:sp>
      <p:sp>
        <p:nvSpPr>
          <p:cNvPr id="4" name="Rectangle 2"/>
          <p:cNvSpPr>
            <a:spLocks noGrp="1" noChangeArrowheads="1"/>
          </p:cNvSpPr>
          <p:nvPr>
            <p:ph type="title"/>
          </p:nvPr>
        </p:nvSpPr>
        <p:spPr>
          <a:xfrm>
            <a:off x="685800" y="1066800"/>
            <a:ext cx="7772400" cy="345976"/>
          </a:xfrm>
        </p:spPr>
        <p:txBody>
          <a:bodyPr/>
          <a:lstStyle/>
          <a:p>
            <a:pPr algn="ctr"/>
            <a:r>
              <a:rPr lang="da-DK" sz="2000" dirty="0" smtClean="0"/>
              <a:t>National Health Interview </a:t>
            </a:r>
            <a:r>
              <a:rPr lang="da-DK" sz="2000" dirty="0" err="1" smtClean="0"/>
              <a:t>Survey</a:t>
            </a:r>
            <a:r>
              <a:rPr lang="da-DK" sz="2000" dirty="0" smtClean="0"/>
              <a:t> 2005</a:t>
            </a:r>
            <a:endParaRPr lang="en-GB" sz="2000" dirty="0"/>
          </a:p>
        </p:txBody>
      </p:sp>
    </p:spTree>
  </p:cSld>
  <p:clrMapOvr>
    <a:masterClrMapping/>
  </p:clrMapOvr>
  <p:transition>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683568" y="1628800"/>
            <a:ext cx="7772400" cy="1800200"/>
          </a:xfrm>
        </p:spPr>
        <p:txBody>
          <a:bodyPr/>
          <a:lstStyle/>
          <a:p>
            <a:pPr lvl="0"/>
            <a:r>
              <a:rPr lang="en-US" sz="1800" b="1" dirty="0" smtClean="0"/>
              <a:t>Do you want to lose weight</a:t>
            </a:r>
            <a:r>
              <a:rPr lang="en-US" sz="1800" b="1" dirty="0" smtClean="0"/>
              <a:t>? </a:t>
            </a:r>
            <a:r>
              <a:rPr lang="en-US" sz="1800" dirty="0" smtClean="0"/>
              <a:t>4 answer categories </a:t>
            </a:r>
            <a:r>
              <a:rPr lang="en-US" sz="1800" b="1" dirty="0" smtClean="0"/>
              <a:t>(2010)</a:t>
            </a:r>
            <a:endParaRPr lang="en-US" sz="1800" b="1" dirty="0" smtClean="0"/>
          </a:p>
          <a:p>
            <a:endParaRPr lang="en-US" sz="1800" b="1" dirty="0" smtClean="0"/>
          </a:p>
          <a:p>
            <a:r>
              <a:rPr lang="en-US" sz="1800" b="1" dirty="0" smtClean="0"/>
              <a:t>How </a:t>
            </a:r>
            <a:r>
              <a:rPr lang="en-US" sz="1800" b="1" dirty="0" smtClean="0"/>
              <a:t>would you rate your weight</a:t>
            </a:r>
            <a:r>
              <a:rPr lang="en-US" sz="1800" b="1" dirty="0" smtClean="0"/>
              <a:t>? </a:t>
            </a:r>
            <a:r>
              <a:rPr lang="en-US" sz="1800" dirty="0" smtClean="0"/>
              <a:t>5 answer categories </a:t>
            </a:r>
            <a:r>
              <a:rPr lang="en-US" sz="1800" b="1" i="1" dirty="0" smtClean="0"/>
              <a:t>(2010)</a:t>
            </a:r>
          </a:p>
          <a:p>
            <a:endParaRPr lang="en-US" sz="1800" b="1" dirty="0" smtClean="0"/>
          </a:p>
          <a:p>
            <a:r>
              <a:rPr lang="en-US" sz="1800" b="1" dirty="0" smtClean="0"/>
              <a:t>How important do you think it is to change your weight?</a:t>
            </a:r>
          </a:p>
          <a:p>
            <a:r>
              <a:rPr lang="en-US" sz="1800" dirty="0" smtClean="0"/>
              <a:t>Rate this on a scale from 0 to 10, where 0 is “not important at all” and 10 is “very important</a:t>
            </a:r>
            <a:r>
              <a:rPr lang="en-US" sz="1800" dirty="0" smtClean="0"/>
              <a:t>”.</a:t>
            </a:r>
            <a:r>
              <a:rPr lang="en-US" sz="1800" b="1" dirty="0" smtClean="0"/>
              <a:t> </a:t>
            </a:r>
            <a:r>
              <a:rPr lang="en-US" sz="1800" b="1" i="1" dirty="0" smtClean="0"/>
              <a:t>(</a:t>
            </a:r>
            <a:r>
              <a:rPr lang="en-US" sz="1800" b="1" i="1" dirty="0" smtClean="0"/>
              <a:t>2005)</a:t>
            </a:r>
          </a:p>
          <a:p>
            <a:endParaRPr lang="en-US" sz="1800" b="1" i="1" dirty="0" smtClean="0"/>
          </a:p>
          <a:p>
            <a:r>
              <a:rPr lang="en-US" sz="1800" b="1" dirty="0" smtClean="0"/>
              <a:t>If you decided to change your weight, do you think you could accomplish it?</a:t>
            </a:r>
          </a:p>
          <a:p>
            <a:r>
              <a:rPr lang="en-US" sz="1800" dirty="0" smtClean="0"/>
              <a:t>Rate this on a scale from 0 to 10, where 0 is “impossible” and 10 is “easy</a:t>
            </a:r>
            <a:r>
              <a:rPr lang="en-US" sz="1800" dirty="0" smtClean="0"/>
              <a:t>”. </a:t>
            </a:r>
            <a:r>
              <a:rPr lang="en-US" sz="1800" b="1" i="1" dirty="0" smtClean="0"/>
              <a:t>(2005)</a:t>
            </a:r>
            <a:endParaRPr lang="en-US" sz="1800" dirty="0" smtClean="0"/>
          </a:p>
          <a:p>
            <a:endParaRPr lang="en-US" sz="1800" dirty="0" smtClean="0"/>
          </a:p>
          <a:p>
            <a:endParaRPr lang="en-US" sz="1800" dirty="0" smtClean="0"/>
          </a:p>
        </p:txBody>
      </p:sp>
      <p:sp>
        <p:nvSpPr>
          <p:cNvPr id="4" name="Rectangle 2"/>
          <p:cNvSpPr>
            <a:spLocks noGrp="1" noChangeArrowheads="1"/>
          </p:cNvSpPr>
          <p:nvPr>
            <p:ph type="title"/>
          </p:nvPr>
        </p:nvSpPr>
        <p:spPr>
          <a:xfrm>
            <a:off x="685800" y="1066800"/>
            <a:ext cx="7772400" cy="345976"/>
          </a:xfrm>
        </p:spPr>
        <p:txBody>
          <a:bodyPr/>
          <a:lstStyle/>
          <a:p>
            <a:pPr algn="ctr"/>
            <a:r>
              <a:rPr lang="da-DK" sz="2000" dirty="0" err="1" smtClean="0"/>
              <a:t>Examples</a:t>
            </a:r>
            <a:r>
              <a:rPr lang="da-DK" sz="2000" dirty="0" smtClean="0"/>
              <a:t> of </a:t>
            </a:r>
            <a:r>
              <a:rPr lang="da-DK" sz="2000" dirty="0" err="1" smtClean="0"/>
              <a:t>other</a:t>
            </a:r>
            <a:r>
              <a:rPr lang="da-DK" sz="2000" dirty="0" smtClean="0"/>
              <a:t> relevant </a:t>
            </a:r>
            <a:r>
              <a:rPr lang="da-DK" sz="2000" dirty="0" err="1" smtClean="0"/>
              <a:t>questions</a:t>
            </a:r>
            <a:endParaRPr lang="en-GB" sz="2000" dirty="0"/>
          </a:p>
        </p:txBody>
      </p:sp>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1196752"/>
            <a:ext cx="7772400" cy="562000"/>
          </a:xfrm>
        </p:spPr>
        <p:txBody>
          <a:bodyPr/>
          <a:lstStyle/>
          <a:p>
            <a:pPr algn="ctr"/>
            <a:r>
              <a:rPr lang="da-DK" dirty="0" smtClean="0"/>
              <a:t>More information </a:t>
            </a:r>
            <a:r>
              <a:rPr lang="da-DK" dirty="0" err="1" smtClean="0"/>
              <a:t>on</a:t>
            </a:r>
            <a:r>
              <a:rPr lang="da-DK" dirty="0" smtClean="0"/>
              <a:t> the Danish Health Interview </a:t>
            </a:r>
            <a:r>
              <a:rPr lang="da-DK" dirty="0" err="1" smtClean="0"/>
              <a:t>Surveys</a:t>
            </a:r>
            <a:endParaRPr lang="da-DK" dirty="0"/>
          </a:p>
        </p:txBody>
      </p:sp>
      <p:sp>
        <p:nvSpPr>
          <p:cNvPr id="3" name="Pladsholder til indhold 2"/>
          <p:cNvSpPr>
            <a:spLocks noGrp="1"/>
          </p:cNvSpPr>
          <p:nvPr>
            <p:ph idx="1"/>
          </p:nvPr>
        </p:nvSpPr>
        <p:spPr/>
        <p:txBody>
          <a:bodyPr/>
          <a:lstStyle/>
          <a:p>
            <a:r>
              <a:rPr lang="da-DK" dirty="0" smtClean="0"/>
              <a:t>Ekholm O, Kjøller M, Hesse U, Davidsen M. </a:t>
            </a:r>
            <a:r>
              <a:rPr lang="en-US" dirty="0" smtClean="0"/>
              <a:t>The study design and characteristics of the Danish national health interview </a:t>
            </a:r>
            <a:r>
              <a:rPr lang="en-US" dirty="0" smtClean="0"/>
              <a:t>surveys. Scand J Public Health. 2009; 37: 758-765.</a:t>
            </a:r>
          </a:p>
          <a:p>
            <a:endParaRPr lang="en-US" dirty="0" smtClean="0"/>
          </a:p>
          <a:p>
            <a:pPr algn="ctr"/>
            <a:r>
              <a:rPr lang="en-US" sz="2000" dirty="0" smtClean="0"/>
              <a:t>www.niph.dk</a:t>
            </a:r>
            <a:endParaRPr lang="da-DK" sz="2000" dirty="0"/>
          </a:p>
        </p:txBody>
      </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1143000"/>
            <a:ext cx="7772400" cy="457200"/>
          </a:xfrm>
        </p:spPr>
        <p:txBody>
          <a:bodyPr/>
          <a:lstStyle/>
          <a:p>
            <a:pPr algn="ctr"/>
            <a:r>
              <a:rPr lang="da-DK" sz="1800" b="0" dirty="0">
                <a:solidFill>
                  <a:srgbClr val="333333"/>
                </a:solidFill>
              </a:rPr>
              <a:t>  </a:t>
            </a:r>
            <a:r>
              <a:rPr lang="da-DK" sz="2000" dirty="0" smtClean="0"/>
              <a:t>National Institute of Public Health (NIPH)</a:t>
            </a:r>
            <a:r>
              <a:rPr lang="en-GB" sz="1800" b="0" dirty="0"/>
              <a:t>	</a:t>
            </a:r>
          </a:p>
        </p:txBody>
      </p:sp>
      <p:sp>
        <p:nvSpPr>
          <p:cNvPr id="8" name="Tekstboks 7"/>
          <p:cNvSpPr txBox="1"/>
          <p:nvPr/>
        </p:nvSpPr>
        <p:spPr>
          <a:xfrm>
            <a:off x="1043608" y="1916832"/>
            <a:ext cx="7200800" cy="1643527"/>
          </a:xfrm>
          <a:prstGeom prst="rect">
            <a:avLst/>
          </a:prstGeom>
          <a:noFill/>
        </p:spPr>
        <p:txBody>
          <a:bodyPr wrap="square" rtlCol="0">
            <a:spAutoFit/>
          </a:bodyPr>
          <a:lstStyle/>
          <a:p>
            <a:pPr marL="185738" indent="-185738" eaLnBrk="1" hangingPunct="1">
              <a:lnSpc>
                <a:spcPct val="90000"/>
              </a:lnSpc>
              <a:spcBef>
                <a:spcPct val="20000"/>
              </a:spcBef>
              <a:buClr>
                <a:srgbClr val="336699"/>
              </a:buClr>
            </a:pPr>
            <a:r>
              <a:rPr lang="en-US" sz="1800" dirty="0" smtClean="0">
                <a:solidFill>
                  <a:srgbClr val="333333"/>
                </a:solidFill>
                <a:latin typeface="+mn-lt"/>
              </a:rPr>
              <a:t>NIPH is Denmark's national public health institute. The NIPH is a research institute under the Faculty of Health Sciences, University of Southern Denmark. Before January 2007 the institute belonged under the Danish Ministry of the Interior and Health. </a:t>
            </a:r>
          </a:p>
          <a:p>
            <a:pPr marL="185738" indent="-185738" eaLnBrk="1" hangingPunct="1">
              <a:lnSpc>
                <a:spcPct val="90000"/>
              </a:lnSpc>
              <a:spcBef>
                <a:spcPct val="20000"/>
              </a:spcBef>
              <a:buClr>
                <a:srgbClr val="336699"/>
              </a:buClr>
            </a:pPr>
            <a:endParaRPr lang="da-DK" sz="1800" dirty="0">
              <a:solidFill>
                <a:srgbClr val="333333"/>
              </a:solidFill>
              <a:latin typeface="+mn-lt"/>
            </a:endParaRPr>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85800" y="1000108"/>
            <a:ext cx="7772400" cy="714380"/>
          </a:xfrm>
        </p:spPr>
        <p:txBody>
          <a:bodyPr/>
          <a:lstStyle/>
          <a:p>
            <a:pPr algn="ctr"/>
            <a:r>
              <a:rPr lang="da-DK" dirty="0">
                <a:cs typeface="Times New Roman" pitchFamily="18" charset="0"/>
              </a:rPr>
              <a:t>          </a:t>
            </a:r>
            <a:r>
              <a:rPr lang="da-DK" sz="2000" dirty="0">
                <a:cs typeface="Times New Roman" pitchFamily="18" charset="0"/>
              </a:rPr>
              <a:t>The Danish Health Interview Surveys</a:t>
            </a:r>
            <a:r>
              <a:rPr lang="en-GB" dirty="0"/>
              <a:t> 		</a:t>
            </a:r>
          </a:p>
        </p:txBody>
      </p:sp>
      <p:sp>
        <p:nvSpPr>
          <p:cNvPr id="64515" name="Rectangle 3"/>
          <p:cNvSpPr>
            <a:spLocks noGrp="1" noChangeArrowheads="1"/>
          </p:cNvSpPr>
          <p:nvPr>
            <p:ph type="body" idx="1"/>
          </p:nvPr>
        </p:nvSpPr>
        <p:spPr>
          <a:xfrm>
            <a:off x="714348" y="1500174"/>
            <a:ext cx="7772400" cy="4593122"/>
          </a:xfrm>
        </p:spPr>
        <p:txBody>
          <a:bodyPr/>
          <a:lstStyle/>
          <a:p>
            <a:pPr algn="ctr">
              <a:lnSpc>
                <a:spcPct val="90000"/>
              </a:lnSpc>
              <a:buFontTx/>
              <a:buChar char="•"/>
            </a:pPr>
            <a:r>
              <a:rPr lang="da-DK" sz="1800" dirty="0" smtClean="0"/>
              <a:t>The </a:t>
            </a:r>
            <a:r>
              <a:rPr lang="da-DK" sz="1800" dirty="0" smtClean="0"/>
              <a:t>institute </a:t>
            </a:r>
            <a:r>
              <a:rPr lang="en-GB" sz="1800" dirty="0" smtClean="0"/>
              <a:t>has </a:t>
            </a:r>
            <a:r>
              <a:rPr lang="en-GB" sz="1800" dirty="0"/>
              <a:t>carried out national representative health interview surveys since </a:t>
            </a:r>
            <a:r>
              <a:rPr lang="en-GB" sz="1800" dirty="0" smtClean="0"/>
              <a:t>1987</a:t>
            </a:r>
          </a:p>
          <a:p>
            <a:pPr algn="ctr">
              <a:lnSpc>
                <a:spcPct val="90000"/>
              </a:lnSpc>
              <a:buFontTx/>
              <a:buChar char="•"/>
            </a:pPr>
            <a:endParaRPr lang="en-GB" sz="1800" dirty="0" smtClean="0"/>
          </a:p>
          <a:p>
            <a:pPr algn="ctr">
              <a:lnSpc>
                <a:spcPct val="90000"/>
              </a:lnSpc>
              <a:buFontTx/>
              <a:buChar char="•"/>
            </a:pPr>
            <a:r>
              <a:rPr lang="en-GB" sz="1800" dirty="0" smtClean="0"/>
              <a:t>The surveys have been carried out in 1987, 1994, 2000 and 2005 (and 2010)</a:t>
            </a:r>
          </a:p>
          <a:p>
            <a:pPr algn="ctr">
              <a:lnSpc>
                <a:spcPct val="90000"/>
              </a:lnSpc>
            </a:pPr>
            <a:endParaRPr lang="da-DK" sz="1800" dirty="0"/>
          </a:p>
          <a:p>
            <a:pPr algn="ctr">
              <a:lnSpc>
                <a:spcPct val="90000"/>
              </a:lnSpc>
              <a:buFontTx/>
              <a:buChar char="•"/>
            </a:pPr>
            <a:r>
              <a:rPr lang="en-GB" sz="1800" dirty="0"/>
              <a:t>The </a:t>
            </a:r>
            <a:r>
              <a:rPr lang="en-GB" sz="1800" dirty="0" smtClean="0"/>
              <a:t>main purpose </a:t>
            </a:r>
            <a:r>
              <a:rPr lang="en-GB" sz="1800" dirty="0"/>
              <a:t>of the surveys is to describe the status and trends in health and morbidity in the adult population (16 years or older) and in the factors that influence health </a:t>
            </a:r>
            <a:r>
              <a:rPr lang="en-GB" sz="1800" dirty="0" smtClean="0"/>
              <a:t>status</a:t>
            </a:r>
          </a:p>
          <a:p>
            <a:pPr algn="ctr">
              <a:lnSpc>
                <a:spcPct val="90000"/>
              </a:lnSpc>
              <a:buFontTx/>
              <a:buChar char="•"/>
            </a:pPr>
            <a:endParaRPr lang="en-GB" sz="1800" dirty="0" smtClean="0"/>
          </a:p>
          <a:p>
            <a:pPr algn="ctr">
              <a:lnSpc>
                <a:spcPct val="90000"/>
              </a:lnSpc>
              <a:buFontTx/>
              <a:buChar char="•"/>
            </a:pPr>
            <a:r>
              <a:rPr lang="en-US" sz="1800" dirty="0" smtClean="0"/>
              <a:t>All samples were drawn at random from the </a:t>
            </a:r>
            <a:r>
              <a:rPr lang="en-US" sz="1800" dirty="0" smtClean="0"/>
              <a:t>adult Danish </a:t>
            </a:r>
            <a:r>
              <a:rPr lang="en-US" sz="1800" dirty="0" smtClean="0"/>
              <a:t>population (including institutionalized </a:t>
            </a:r>
            <a:r>
              <a:rPr lang="en-US" sz="1800" dirty="0" smtClean="0"/>
              <a:t>persons) using </a:t>
            </a:r>
            <a:r>
              <a:rPr lang="en-US" sz="1800" dirty="0" smtClean="0"/>
              <a:t>the Danish Civil Registration </a:t>
            </a:r>
            <a:r>
              <a:rPr lang="en-US" sz="1800" dirty="0" smtClean="0"/>
              <a:t>System (each </a:t>
            </a:r>
            <a:r>
              <a:rPr lang="en-US" sz="1800" dirty="0" smtClean="0"/>
              <a:t>Dane has a unique personal </a:t>
            </a:r>
            <a:r>
              <a:rPr lang="en-US" sz="1800" dirty="0" smtClean="0"/>
              <a:t>registration number</a:t>
            </a:r>
            <a:r>
              <a:rPr lang="en-US" sz="1800" dirty="0" smtClean="0"/>
              <a:t>).</a:t>
            </a:r>
            <a:endParaRPr lang="en-GB" sz="1800" dirty="0" smtClean="0"/>
          </a:p>
        </p:txBody>
      </p:sp>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1143000"/>
            <a:ext cx="8229600" cy="457200"/>
          </a:xfrm>
        </p:spPr>
        <p:txBody>
          <a:bodyPr/>
          <a:lstStyle/>
          <a:p>
            <a:pPr algn="ctr"/>
            <a:r>
              <a:rPr lang="en-GB" sz="1800" b="0" dirty="0"/>
              <a:t>	</a:t>
            </a:r>
          </a:p>
        </p:txBody>
      </p:sp>
      <p:sp>
        <p:nvSpPr>
          <p:cNvPr id="34" name="Tekstboks 33"/>
          <p:cNvSpPr txBox="1"/>
          <p:nvPr/>
        </p:nvSpPr>
        <p:spPr>
          <a:xfrm>
            <a:off x="611560" y="980728"/>
            <a:ext cx="8064896" cy="400110"/>
          </a:xfrm>
          <a:prstGeom prst="rect">
            <a:avLst/>
          </a:prstGeom>
          <a:noFill/>
        </p:spPr>
        <p:txBody>
          <a:bodyPr wrap="square" rtlCol="0">
            <a:spAutoFit/>
          </a:bodyPr>
          <a:lstStyle/>
          <a:p>
            <a:pPr algn="ctr"/>
            <a:r>
              <a:rPr lang="en-US" sz="2000" b="1" dirty="0" smtClean="0">
                <a:solidFill>
                  <a:srgbClr val="336699"/>
                </a:solidFill>
                <a:latin typeface="+mj-lt"/>
                <a:ea typeface="+mj-ea"/>
                <a:cs typeface="+mj-cs"/>
              </a:rPr>
              <a:t>Main elements of the Danish Health Interview Surveys </a:t>
            </a:r>
            <a:endParaRPr lang="da-DK" sz="2000" b="1" dirty="0" smtClean="0">
              <a:solidFill>
                <a:srgbClr val="336699"/>
              </a:solidFill>
              <a:latin typeface="+mj-lt"/>
              <a:ea typeface="+mj-ea"/>
              <a:cs typeface="+mj-cs"/>
            </a:endParaRPr>
          </a:p>
        </p:txBody>
      </p:sp>
      <p:pic>
        <p:nvPicPr>
          <p:cNvPr id="39938" name="Picture 2"/>
          <p:cNvPicPr>
            <a:picLocks noChangeAspect="1" noChangeArrowheads="1"/>
          </p:cNvPicPr>
          <p:nvPr/>
        </p:nvPicPr>
        <p:blipFill>
          <a:blip r:embed="rId3" cstate="print"/>
          <a:srcRect/>
          <a:stretch>
            <a:fillRect/>
          </a:stretch>
        </p:blipFill>
        <p:spPr bwMode="auto">
          <a:xfrm>
            <a:off x="467544" y="1628800"/>
            <a:ext cx="8167354" cy="4464496"/>
          </a:xfrm>
          <a:prstGeom prst="rect">
            <a:avLst/>
          </a:prstGeom>
          <a:noFill/>
          <a:ln w="9525">
            <a:noFill/>
            <a:miter lim="800000"/>
            <a:headEnd/>
            <a:tailEnd/>
          </a:ln>
        </p:spPr>
      </p:pic>
      <p:cxnSp>
        <p:nvCxnSpPr>
          <p:cNvPr id="6" name="Lige pilforbindelse 5"/>
          <p:cNvCxnSpPr/>
          <p:nvPr/>
        </p:nvCxnSpPr>
        <p:spPr bwMode="auto">
          <a:xfrm rot="5400000">
            <a:off x="5688918" y="3032956"/>
            <a:ext cx="359246" cy="79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 name="Rektangel 8"/>
          <p:cNvSpPr/>
          <p:nvPr/>
        </p:nvSpPr>
        <p:spPr bwMode="auto">
          <a:xfrm>
            <a:off x="5436096" y="4494606"/>
            <a:ext cx="720080" cy="44656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a-DK" sz="2400" b="0" i="0" u="none" strike="noStrike" cap="none" normalizeH="0" baseline="0" smtClean="0">
              <a:ln>
                <a:noFill/>
              </a:ln>
              <a:solidFill>
                <a:schemeClr val="tx1"/>
              </a:solidFill>
              <a:effectLst/>
              <a:latin typeface="Times"/>
            </a:endParaRPr>
          </a:p>
        </p:txBody>
      </p:sp>
      <p:cxnSp>
        <p:nvCxnSpPr>
          <p:cNvPr id="10" name="Lige pilforbindelse 9"/>
          <p:cNvCxnSpPr/>
          <p:nvPr/>
        </p:nvCxnSpPr>
        <p:spPr bwMode="auto">
          <a:xfrm rot="5400000">
            <a:off x="5688918" y="4688346"/>
            <a:ext cx="359246" cy="79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1066800"/>
            <a:ext cx="7772400" cy="417984"/>
          </a:xfrm>
        </p:spPr>
        <p:txBody>
          <a:bodyPr/>
          <a:lstStyle/>
          <a:p>
            <a:pPr algn="ctr"/>
            <a:r>
              <a:rPr lang="da-DK" dirty="0" err="1" smtClean="0"/>
              <a:t>Specific</a:t>
            </a:r>
            <a:r>
              <a:rPr lang="da-DK" dirty="0" smtClean="0"/>
              <a:t> </a:t>
            </a:r>
            <a:r>
              <a:rPr lang="da-DK" dirty="0" err="1" smtClean="0"/>
              <a:t>topics</a:t>
            </a:r>
            <a:endParaRPr lang="da-DK" dirty="0"/>
          </a:p>
        </p:txBody>
      </p:sp>
      <p:sp>
        <p:nvSpPr>
          <p:cNvPr id="3" name="Pladsholder til indhold 2"/>
          <p:cNvSpPr>
            <a:spLocks noGrp="1"/>
          </p:cNvSpPr>
          <p:nvPr>
            <p:ph idx="1"/>
          </p:nvPr>
        </p:nvSpPr>
        <p:spPr>
          <a:xfrm>
            <a:off x="683568" y="1700808"/>
            <a:ext cx="7772400" cy="3810000"/>
          </a:xfrm>
        </p:spPr>
        <p:txBody>
          <a:bodyPr/>
          <a:lstStyle/>
          <a:p>
            <a:pPr algn="ctr">
              <a:buFont typeface="Arial" pitchFamily="34" charset="0"/>
              <a:buChar char="•"/>
            </a:pPr>
            <a:r>
              <a:rPr lang="en-GB" sz="1800" dirty="0" smtClean="0"/>
              <a:t>Parent-reported child health and health status</a:t>
            </a:r>
          </a:p>
          <a:p>
            <a:pPr algn="ctr">
              <a:buFont typeface="Arial" pitchFamily="34" charset="0"/>
              <a:buChar char="•"/>
            </a:pPr>
            <a:r>
              <a:rPr lang="en-US" sz="1800" dirty="0" smtClean="0"/>
              <a:t>Exposure to harmful environmental factors and assessment of the associated health-related risks</a:t>
            </a:r>
          </a:p>
          <a:p>
            <a:pPr algn="ctr">
              <a:buFont typeface="Arial" pitchFamily="34" charset="0"/>
              <a:buChar char="•"/>
            </a:pPr>
            <a:r>
              <a:rPr lang="en-US" sz="1800" dirty="0" smtClean="0"/>
              <a:t>Chronic pain</a:t>
            </a:r>
          </a:p>
          <a:p>
            <a:pPr algn="ctr">
              <a:buFont typeface="Arial" pitchFamily="34" charset="0"/>
              <a:buChar char="•"/>
            </a:pPr>
            <a:r>
              <a:rPr lang="en-US" sz="1800" dirty="0" smtClean="0"/>
              <a:t>Dental status</a:t>
            </a:r>
          </a:p>
          <a:p>
            <a:pPr algn="ctr">
              <a:buFont typeface="Arial" pitchFamily="34" charset="0"/>
              <a:buChar char="•"/>
            </a:pPr>
            <a:r>
              <a:rPr lang="en-US" sz="1800" dirty="0" smtClean="0"/>
              <a:t>Use of illicit drugs</a:t>
            </a:r>
          </a:p>
          <a:p>
            <a:pPr algn="ctr">
              <a:buFont typeface="Arial" pitchFamily="34" charset="0"/>
              <a:buChar char="•"/>
            </a:pPr>
            <a:r>
              <a:rPr lang="en-US" sz="1800" dirty="0" smtClean="0"/>
              <a:t>Violence and sexual assault</a:t>
            </a:r>
          </a:p>
          <a:p>
            <a:pPr algn="ctr">
              <a:buFont typeface="Arial" pitchFamily="34" charset="0"/>
              <a:buChar char="•"/>
            </a:pPr>
            <a:r>
              <a:rPr lang="en-US" sz="1800" dirty="0" smtClean="0"/>
              <a:t>Suicidal behavior</a:t>
            </a:r>
          </a:p>
          <a:p>
            <a:pPr algn="ctr">
              <a:buFont typeface="Arial" pitchFamily="34" charset="0"/>
              <a:buChar char="•"/>
            </a:pPr>
            <a:r>
              <a:rPr lang="en-US" sz="1800" dirty="0" smtClean="0"/>
              <a:t>Sexual desire</a:t>
            </a:r>
          </a:p>
          <a:p>
            <a:pPr algn="ctr">
              <a:buFont typeface="Arial" pitchFamily="34" charset="0"/>
              <a:buChar char="•"/>
            </a:pPr>
            <a:r>
              <a:rPr lang="en-GB" sz="1800" dirty="0" smtClean="0"/>
              <a:t>Problem gambling (</a:t>
            </a:r>
            <a:r>
              <a:rPr lang="en-GB" sz="1800" dirty="0" err="1" smtClean="0"/>
              <a:t>ludomania</a:t>
            </a:r>
            <a:r>
              <a:rPr lang="en-GB" sz="1800" dirty="0" smtClean="0"/>
              <a:t>)</a:t>
            </a:r>
          </a:p>
          <a:p>
            <a:pPr algn="ctr">
              <a:buFont typeface="Arial" pitchFamily="34" charset="0"/>
              <a:buChar char="•"/>
            </a:pPr>
            <a:r>
              <a:rPr lang="en-GB" sz="1800" dirty="0" smtClean="0"/>
              <a:t>Sleeping habits</a:t>
            </a:r>
          </a:p>
          <a:p>
            <a:pPr algn="ctr">
              <a:buFont typeface="Arial" pitchFamily="34" charset="0"/>
              <a:buChar char="•"/>
            </a:pPr>
            <a:r>
              <a:rPr lang="en-GB" sz="1800" dirty="0" smtClean="0"/>
              <a:t>Ethnic background</a:t>
            </a:r>
          </a:p>
          <a:p>
            <a:pPr algn="ctr">
              <a:buFont typeface="Arial" pitchFamily="34" charset="0"/>
              <a:buChar char="•"/>
            </a:pPr>
            <a:r>
              <a:rPr lang="en-GB" sz="1800" dirty="0" smtClean="0"/>
              <a:t>Nature</a:t>
            </a:r>
          </a:p>
          <a:p>
            <a:pPr algn="ctr">
              <a:buFont typeface="Arial" pitchFamily="34" charset="0"/>
              <a:buChar char="•"/>
            </a:pPr>
            <a:r>
              <a:rPr lang="en-GB" sz="1800" dirty="0" smtClean="0"/>
              <a:t>Religion</a:t>
            </a:r>
            <a:endParaRPr lang="en-GB" sz="1800" dirty="0"/>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908720"/>
            <a:ext cx="7772400" cy="562000"/>
          </a:xfrm>
        </p:spPr>
        <p:txBody>
          <a:bodyPr/>
          <a:lstStyle/>
          <a:p>
            <a:pPr algn="ctr"/>
            <a:r>
              <a:rPr lang="da-DK" dirty="0" err="1" smtClean="0"/>
              <a:t>Survey</a:t>
            </a:r>
            <a:r>
              <a:rPr lang="da-DK" dirty="0" smtClean="0"/>
              <a:t> design</a:t>
            </a:r>
            <a:endParaRPr lang="da-DK" dirty="0"/>
          </a:p>
        </p:txBody>
      </p:sp>
      <p:graphicFrame>
        <p:nvGraphicFramePr>
          <p:cNvPr id="4" name="Pladsholder til indhold 3"/>
          <p:cNvGraphicFramePr>
            <a:graphicFrameLocks noGrp="1"/>
          </p:cNvGraphicFramePr>
          <p:nvPr>
            <p:ph idx="1"/>
          </p:nvPr>
        </p:nvGraphicFramePr>
        <p:xfrm>
          <a:off x="683568" y="1556792"/>
          <a:ext cx="7772400" cy="3479800"/>
        </p:xfrm>
        <a:graphic>
          <a:graphicData uri="http://schemas.openxmlformats.org/drawingml/2006/table">
            <a:tbl>
              <a:tblPr firstRow="1" bandRow="1">
                <a:tableStyleId>{5C22544A-7EE6-4342-B048-85BDC9FD1C3A}</a:tableStyleId>
              </a:tblPr>
              <a:tblGrid>
                <a:gridCol w="1295400"/>
                <a:gridCol w="1295400"/>
                <a:gridCol w="1295400"/>
                <a:gridCol w="1295400"/>
                <a:gridCol w="1295400"/>
                <a:gridCol w="1295400"/>
              </a:tblGrid>
              <a:tr h="370840">
                <a:tc>
                  <a:txBody>
                    <a:bodyPr/>
                    <a:lstStyle/>
                    <a:p>
                      <a:endParaRPr lang="da-DK" dirty="0"/>
                    </a:p>
                  </a:txBody>
                  <a:tcPr/>
                </a:tc>
                <a:tc>
                  <a:txBody>
                    <a:bodyPr/>
                    <a:lstStyle/>
                    <a:p>
                      <a:pPr algn="ctr"/>
                      <a:r>
                        <a:rPr lang="da-DK" dirty="0" smtClean="0"/>
                        <a:t>1987</a:t>
                      </a:r>
                      <a:endParaRPr lang="da-DK" dirty="0"/>
                    </a:p>
                  </a:txBody>
                  <a:tcPr/>
                </a:tc>
                <a:tc>
                  <a:txBody>
                    <a:bodyPr/>
                    <a:lstStyle/>
                    <a:p>
                      <a:pPr algn="ctr"/>
                      <a:r>
                        <a:rPr lang="da-DK" dirty="0" smtClean="0"/>
                        <a:t>1994</a:t>
                      </a:r>
                      <a:endParaRPr lang="da-DK" dirty="0"/>
                    </a:p>
                  </a:txBody>
                  <a:tcPr/>
                </a:tc>
                <a:tc>
                  <a:txBody>
                    <a:bodyPr/>
                    <a:lstStyle/>
                    <a:p>
                      <a:pPr algn="ctr"/>
                      <a:r>
                        <a:rPr lang="da-DK" dirty="0" smtClean="0"/>
                        <a:t>2000</a:t>
                      </a:r>
                      <a:endParaRPr lang="da-DK" dirty="0"/>
                    </a:p>
                  </a:txBody>
                  <a:tcPr/>
                </a:tc>
                <a:tc>
                  <a:txBody>
                    <a:bodyPr/>
                    <a:lstStyle/>
                    <a:p>
                      <a:pPr algn="ctr"/>
                      <a:r>
                        <a:rPr lang="da-DK" dirty="0" smtClean="0"/>
                        <a:t>2005</a:t>
                      </a:r>
                      <a:endParaRPr lang="da-DK" dirty="0"/>
                    </a:p>
                  </a:txBody>
                  <a:tcPr/>
                </a:tc>
                <a:tc>
                  <a:txBody>
                    <a:bodyPr/>
                    <a:lstStyle/>
                    <a:p>
                      <a:pPr algn="ctr"/>
                      <a:r>
                        <a:rPr lang="da-DK" dirty="0" smtClean="0"/>
                        <a:t>2010</a:t>
                      </a:r>
                      <a:endParaRPr lang="da-DK" dirty="0"/>
                    </a:p>
                  </a:txBody>
                  <a:tcPr/>
                </a:tc>
              </a:tr>
              <a:tr h="370840">
                <a:tc>
                  <a:txBody>
                    <a:bodyPr/>
                    <a:lstStyle/>
                    <a:p>
                      <a:r>
                        <a:rPr lang="da-DK" sz="1600" b="1" dirty="0" smtClean="0"/>
                        <a:t>Sampling</a:t>
                      </a:r>
                      <a:r>
                        <a:rPr lang="da-DK" sz="1600" b="1" baseline="0" dirty="0" smtClean="0"/>
                        <a:t> </a:t>
                      </a:r>
                      <a:r>
                        <a:rPr lang="da-DK" sz="1600" b="1" baseline="0" dirty="0" err="1" smtClean="0"/>
                        <a:t>method</a:t>
                      </a:r>
                      <a:endParaRPr lang="da-DK" sz="1600" b="1" dirty="0"/>
                    </a:p>
                  </a:txBody>
                  <a:tcPr/>
                </a:tc>
                <a:tc>
                  <a:txBody>
                    <a:bodyPr/>
                    <a:lstStyle/>
                    <a:p>
                      <a:pPr algn="ctr"/>
                      <a:r>
                        <a:rPr lang="da-DK" sz="1600" dirty="0" smtClean="0"/>
                        <a:t>Simple </a:t>
                      </a:r>
                      <a:r>
                        <a:rPr lang="da-DK" sz="1600" dirty="0" err="1" smtClean="0"/>
                        <a:t>random</a:t>
                      </a:r>
                      <a:r>
                        <a:rPr lang="da-DK" sz="1600" dirty="0" smtClean="0"/>
                        <a:t> sample</a:t>
                      </a:r>
                      <a:endParaRPr lang="da-DK"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a-DK" sz="1600" dirty="0" smtClean="0"/>
                        <a:t>Simple </a:t>
                      </a:r>
                      <a:r>
                        <a:rPr lang="da-DK" sz="1600" dirty="0" err="1" smtClean="0"/>
                        <a:t>random</a:t>
                      </a:r>
                      <a:r>
                        <a:rPr lang="da-DK" sz="1600" dirty="0" smtClean="0"/>
                        <a:t> sample</a:t>
                      </a:r>
                    </a:p>
                    <a:p>
                      <a:pPr algn="ctr"/>
                      <a:endParaRPr lang="da-DK" sz="1600" dirty="0"/>
                    </a:p>
                  </a:txBody>
                  <a:tcPr/>
                </a:tc>
                <a:tc>
                  <a:txBody>
                    <a:bodyPr/>
                    <a:lstStyle/>
                    <a:p>
                      <a:pPr algn="ctr"/>
                      <a:r>
                        <a:rPr lang="da-DK" sz="1600" dirty="0" err="1" smtClean="0"/>
                        <a:t>County-stratified</a:t>
                      </a:r>
                      <a:r>
                        <a:rPr lang="da-DK" sz="1600" dirty="0" smtClean="0"/>
                        <a:t> </a:t>
                      </a:r>
                      <a:r>
                        <a:rPr lang="da-DK" sz="1600" dirty="0" err="1" smtClean="0"/>
                        <a:t>random</a:t>
                      </a:r>
                      <a:r>
                        <a:rPr lang="da-DK" sz="1600" dirty="0" smtClean="0"/>
                        <a:t> sample</a:t>
                      </a:r>
                      <a:endParaRPr lang="da-DK" sz="1600" dirty="0"/>
                    </a:p>
                  </a:txBody>
                  <a:tcPr/>
                </a:tc>
                <a:tc>
                  <a:txBody>
                    <a:bodyPr/>
                    <a:lstStyle/>
                    <a:p>
                      <a:pPr algn="ctr"/>
                      <a:r>
                        <a:rPr lang="da-DK" sz="1600" dirty="0" err="1" smtClean="0"/>
                        <a:t>Region-stratified</a:t>
                      </a:r>
                      <a:r>
                        <a:rPr lang="da-DK" sz="1600" dirty="0" smtClean="0"/>
                        <a:t> </a:t>
                      </a:r>
                      <a:r>
                        <a:rPr lang="da-DK" sz="1600" dirty="0" err="1" smtClean="0"/>
                        <a:t>random</a:t>
                      </a:r>
                      <a:endParaRPr lang="da-DK" sz="1600" dirty="0" smtClean="0"/>
                    </a:p>
                    <a:p>
                      <a:pPr algn="ctr"/>
                      <a:r>
                        <a:rPr lang="da-DK" sz="1600" dirty="0" smtClean="0"/>
                        <a:t>sample</a:t>
                      </a:r>
                      <a:endParaRPr lang="da-DK" sz="1600" dirty="0"/>
                    </a:p>
                  </a:txBody>
                  <a:tcPr/>
                </a:tc>
                <a:tc>
                  <a:txBody>
                    <a:bodyPr/>
                    <a:lstStyle/>
                    <a:p>
                      <a:pPr algn="ctr"/>
                      <a:r>
                        <a:rPr lang="da-DK" sz="1600" dirty="0" smtClean="0"/>
                        <a:t>Simple </a:t>
                      </a:r>
                      <a:r>
                        <a:rPr lang="da-DK" sz="1600" dirty="0" err="1" smtClean="0"/>
                        <a:t>random</a:t>
                      </a:r>
                      <a:r>
                        <a:rPr lang="da-DK" sz="1600" dirty="0" smtClean="0"/>
                        <a:t> sample</a:t>
                      </a:r>
                      <a:endParaRPr lang="da-DK" sz="1600" dirty="0"/>
                    </a:p>
                  </a:txBody>
                  <a:tcPr/>
                </a:tc>
              </a:tr>
              <a:tr h="370840">
                <a:tc>
                  <a:txBody>
                    <a:bodyPr/>
                    <a:lstStyle/>
                    <a:p>
                      <a:pPr marL="0" algn="l" defTabSz="914400" rtl="0" eaLnBrk="1" latinLnBrk="0" hangingPunct="1"/>
                      <a:r>
                        <a:rPr lang="da-DK" sz="1600" b="1" kern="1200" dirty="0" smtClean="0">
                          <a:solidFill>
                            <a:schemeClr val="dk1"/>
                          </a:solidFill>
                          <a:latin typeface="+mn-lt"/>
                          <a:ea typeface="+mn-ea"/>
                          <a:cs typeface="+mn-cs"/>
                        </a:rPr>
                        <a:t>Data </a:t>
                      </a:r>
                      <a:r>
                        <a:rPr lang="da-DK" sz="1600" b="1" kern="1200" dirty="0" err="1" smtClean="0">
                          <a:solidFill>
                            <a:schemeClr val="dk1"/>
                          </a:solidFill>
                          <a:latin typeface="+mn-lt"/>
                          <a:ea typeface="+mn-ea"/>
                          <a:cs typeface="+mn-cs"/>
                        </a:rPr>
                        <a:t>collection</a:t>
                      </a:r>
                      <a:r>
                        <a:rPr lang="da-DK" sz="1600" b="1" kern="1200" dirty="0" smtClean="0">
                          <a:solidFill>
                            <a:schemeClr val="dk1"/>
                          </a:solidFill>
                          <a:latin typeface="+mn-lt"/>
                          <a:ea typeface="+mn-ea"/>
                          <a:cs typeface="+mn-cs"/>
                        </a:rPr>
                        <a:t> mode</a:t>
                      </a:r>
                    </a:p>
                  </a:txBody>
                  <a:tcPr/>
                </a:tc>
                <a:tc>
                  <a:txBody>
                    <a:bodyPr/>
                    <a:lstStyle/>
                    <a:p>
                      <a:pPr marL="0" algn="ctr" defTabSz="914400" rtl="0" eaLnBrk="1" latinLnBrk="0" hangingPunct="1"/>
                      <a:r>
                        <a:rPr lang="da-DK" sz="1600" kern="1200" dirty="0" err="1" smtClean="0">
                          <a:solidFill>
                            <a:schemeClr val="dk1"/>
                          </a:solidFill>
                          <a:latin typeface="+mn-lt"/>
                          <a:ea typeface="+mn-ea"/>
                          <a:cs typeface="+mn-cs"/>
                        </a:rPr>
                        <a:t>Face-to-face</a:t>
                      </a:r>
                      <a:r>
                        <a:rPr lang="da-DK" sz="1600" kern="1200" dirty="0" smtClean="0">
                          <a:solidFill>
                            <a:schemeClr val="dk1"/>
                          </a:solidFill>
                          <a:latin typeface="+mn-lt"/>
                          <a:ea typeface="+mn-ea"/>
                          <a:cs typeface="+mn-cs"/>
                        </a:rPr>
                        <a:t> interview</a:t>
                      </a:r>
                    </a:p>
                  </a:txBody>
                  <a:tcPr/>
                </a:tc>
                <a:tc>
                  <a:txBody>
                    <a:bodyPr/>
                    <a:lstStyle/>
                    <a:p>
                      <a:pPr marL="0" algn="ctr" defTabSz="914400" rtl="0" eaLnBrk="1" latinLnBrk="0" hangingPunct="1"/>
                      <a:r>
                        <a:rPr lang="da-DK" sz="1600" kern="1200" dirty="0" err="1" smtClean="0">
                          <a:solidFill>
                            <a:schemeClr val="dk1"/>
                          </a:solidFill>
                          <a:latin typeface="+mn-lt"/>
                          <a:ea typeface="+mn-ea"/>
                          <a:cs typeface="+mn-cs"/>
                        </a:rPr>
                        <a:t>Face-to-face</a:t>
                      </a:r>
                      <a:r>
                        <a:rPr lang="da-DK" sz="1600" kern="1200" dirty="0" smtClean="0">
                          <a:solidFill>
                            <a:schemeClr val="dk1"/>
                          </a:solidFill>
                          <a:latin typeface="+mn-lt"/>
                          <a:ea typeface="+mn-ea"/>
                          <a:cs typeface="+mn-cs"/>
                        </a:rPr>
                        <a:t> interview</a:t>
                      </a:r>
                      <a:r>
                        <a:rPr lang="da-DK" sz="1600" kern="1200" baseline="0" dirty="0" smtClean="0">
                          <a:solidFill>
                            <a:schemeClr val="dk1"/>
                          </a:solidFill>
                          <a:latin typeface="+mn-lt"/>
                          <a:ea typeface="+mn-ea"/>
                          <a:cs typeface="+mn-cs"/>
                        </a:rPr>
                        <a:t>+ </a:t>
                      </a:r>
                      <a:r>
                        <a:rPr lang="da-DK" sz="1600" kern="1200" baseline="0" dirty="0" err="1" smtClean="0">
                          <a:solidFill>
                            <a:schemeClr val="dk1"/>
                          </a:solidFill>
                          <a:latin typeface="+mn-lt"/>
                          <a:ea typeface="+mn-ea"/>
                          <a:cs typeface="+mn-cs"/>
                        </a:rPr>
                        <a:t>self-admin</a:t>
                      </a:r>
                      <a:r>
                        <a:rPr lang="da-DK" sz="1600" kern="1200" baseline="0" dirty="0" smtClean="0">
                          <a:solidFill>
                            <a:schemeClr val="dk1"/>
                          </a:solidFill>
                          <a:latin typeface="+mn-lt"/>
                          <a:ea typeface="+mn-ea"/>
                          <a:cs typeface="+mn-cs"/>
                        </a:rPr>
                        <a:t>. </a:t>
                      </a:r>
                      <a:r>
                        <a:rPr lang="da-DK" sz="1600" kern="1200" baseline="0" dirty="0" err="1" smtClean="0">
                          <a:solidFill>
                            <a:schemeClr val="dk1"/>
                          </a:solidFill>
                          <a:latin typeface="+mn-lt"/>
                          <a:ea typeface="+mn-ea"/>
                          <a:cs typeface="+mn-cs"/>
                        </a:rPr>
                        <a:t>question-naire</a:t>
                      </a:r>
                      <a:endParaRPr lang="da-DK" sz="1600" kern="1200" dirty="0" smtClean="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a-DK" sz="1600" kern="1200" dirty="0" err="1" smtClean="0">
                          <a:solidFill>
                            <a:schemeClr val="dk1"/>
                          </a:solidFill>
                          <a:latin typeface="+mn-lt"/>
                          <a:ea typeface="+mn-ea"/>
                          <a:cs typeface="+mn-cs"/>
                        </a:rPr>
                        <a:t>Face-to-face</a:t>
                      </a:r>
                      <a:r>
                        <a:rPr lang="da-DK" sz="1600" kern="1200" dirty="0" smtClean="0">
                          <a:solidFill>
                            <a:schemeClr val="dk1"/>
                          </a:solidFill>
                          <a:latin typeface="+mn-lt"/>
                          <a:ea typeface="+mn-ea"/>
                          <a:cs typeface="+mn-cs"/>
                        </a:rPr>
                        <a:t> interview</a:t>
                      </a:r>
                      <a:r>
                        <a:rPr lang="da-DK" sz="1600" kern="1200" baseline="0" dirty="0" smtClean="0">
                          <a:solidFill>
                            <a:schemeClr val="dk1"/>
                          </a:solidFill>
                          <a:latin typeface="+mn-lt"/>
                          <a:ea typeface="+mn-ea"/>
                          <a:cs typeface="+mn-cs"/>
                        </a:rPr>
                        <a:t>+ </a:t>
                      </a:r>
                      <a:r>
                        <a:rPr lang="da-DK" sz="1600" kern="1200" baseline="0" dirty="0" err="1" smtClean="0">
                          <a:solidFill>
                            <a:schemeClr val="dk1"/>
                          </a:solidFill>
                          <a:latin typeface="+mn-lt"/>
                          <a:ea typeface="+mn-ea"/>
                          <a:cs typeface="+mn-cs"/>
                        </a:rPr>
                        <a:t>self-admin</a:t>
                      </a:r>
                      <a:r>
                        <a:rPr lang="da-DK" sz="1600" kern="1200" baseline="0" dirty="0" smtClean="0">
                          <a:solidFill>
                            <a:schemeClr val="dk1"/>
                          </a:solidFill>
                          <a:latin typeface="+mn-lt"/>
                          <a:ea typeface="+mn-ea"/>
                          <a:cs typeface="+mn-cs"/>
                        </a:rPr>
                        <a:t>. </a:t>
                      </a:r>
                      <a:r>
                        <a:rPr lang="da-DK" sz="1600" kern="1200" baseline="0" dirty="0" err="1" smtClean="0">
                          <a:solidFill>
                            <a:schemeClr val="dk1"/>
                          </a:solidFill>
                          <a:latin typeface="+mn-lt"/>
                          <a:ea typeface="+mn-ea"/>
                          <a:cs typeface="+mn-cs"/>
                        </a:rPr>
                        <a:t>question-naire</a:t>
                      </a:r>
                      <a:endParaRPr lang="da-DK" sz="1600" kern="1200" dirty="0" smtClean="0">
                        <a:solidFill>
                          <a:schemeClr val="dk1"/>
                        </a:solidFill>
                        <a:latin typeface="+mn-lt"/>
                        <a:ea typeface="+mn-ea"/>
                        <a:cs typeface="+mn-cs"/>
                      </a:endParaRPr>
                    </a:p>
                    <a:p>
                      <a:pPr marL="0" algn="ctr" defTabSz="914400" rtl="0" eaLnBrk="1" latinLnBrk="0" hangingPunct="1"/>
                      <a:endParaRPr lang="da-DK" sz="1600" kern="1200" dirty="0" smtClean="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a-DK" sz="1600" kern="1200" dirty="0" err="1" smtClean="0">
                          <a:solidFill>
                            <a:schemeClr val="dk1"/>
                          </a:solidFill>
                          <a:latin typeface="+mn-lt"/>
                          <a:ea typeface="+mn-ea"/>
                          <a:cs typeface="+mn-cs"/>
                        </a:rPr>
                        <a:t>Face-to-face</a:t>
                      </a:r>
                      <a:r>
                        <a:rPr lang="da-DK" sz="1600" kern="1200" dirty="0" smtClean="0">
                          <a:solidFill>
                            <a:schemeClr val="dk1"/>
                          </a:solidFill>
                          <a:latin typeface="+mn-lt"/>
                          <a:ea typeface="+mn-ea"/>
                          <a:cs typeface="+mn-cs"/>
                        </a:rPr>
                        <a:t> interview</a:t>
                      </a:r>
                      <a:r>
                        <a:rPr lang="da-DK" sz="1600" kern="1200" baseline="0" dirty="0" smtClean="0">
                          <a:solidFill>
                            <a:schemeClr val="dk1"/>
                          </a:solidFill>
                          <a:latin typeface="+mn-lt"/>
                          <a:ea typeface="+mn-ea"/>
                          <a:cs typeface="+mn-cs"/>
                        </a:rPr>
                        <a:t>+ </a:t>
                      </a:r>
                      <a:r>
                        <a:rPr lang="da-DK" sz="1600" kern="1200" baseline="0" dirty="0" err="1" smtClean="0">
                          <a:solidFill>
                            <a:schemeClr val="dk1"/>
                          </a:solidFill>
                          <a:latin typeface="+mn-lt"/>
                          <a:ea typeface="+mn-ea"/>
                          <a:cs typeface="+mn-cs"/>
                        </a:rPr>
                        <a:t>self-admin</a:t>
                      </a:r>
                      <a:r>
                        <a:rPr lang="da-DK" sz="1600" kern="1200" baseline="0" dirty="0" smtClean="0">
                          <a:solidFill>
                            <a:schemeClr val="dk1"/>
                          </a:solidFill>
                          <a:latin typeface="+mn-lt"/>
                          <a:ea typeface="+mn-ea"/>
                          <a:cs typeface="+mn-cs"/>
                        </a:rPr>
                        <a:t>. </a:t>
                      </a:r>
                      <a:r>
                        <a:rPr lang="da-DK" sz="1600" kern="1200" baseline="0" dirty="0" err="1" smtClean="0">
                          <a:solidFill>
                            <a:schemeClr val="dk1"/>
                          </a:solidFill>
                          <a:latin typeface="+mn-lt"/>
                          <a:ea typeface="+mn-ea"/>
                          <a:cs typeface="+mn-cs"/>
                        </a:rPr>
                        <a:t>question-naire</a:t>
                      </a:r>
                      <a:endParaRPr lang="da-DK" sz="1600" kern="1200" dirty="0" smtClean="0">
                        <a:solidFill>
                          <a:schemeClr val="dk1"/>
                        </a:solidFill>
                        <a:latin typeface="+mn-lt"/>
                        <a:ea typeface="+mn-ea"/>
                        <a:cs typeface="+mn-cs"/>
                      </a:endParaRPr>
                    </a:p>
                    <a:p>
                      <a:pPr marL="0" algn="ctr" defTabSz="914400" rtl="0" eaLnBrk="1" latinLnBrk="0" hangingPunct="1"/>
                      <a:endParaRPr lang="da-DK" sz="1600" kern="1200" dirty="0" smtClean="0">
                        <a:solidFill>
                          <a:schemeClr val="dk1"/>
                        </a:solidFill>
                        <a:latin typeface="+mn-lt"/>
                        <a:ea typeface="+mn-ea"/>
                        <a:cs typeface="+mn-cs"/>
                      </a:endParaRPr>
                    </a:p>
                  </a:txBody>
                  <a:tcPr/>
                </a:tc>
                <a:tc>
                  <a:txBody>
                    <a:bodyPr/>
                    <a:lstStyle/>
                    <a:p>
                      <a:pPr marL="0" algn="ctr" defTabSz="914400" rtl="0" eaLnBrk="1" latinLnBrk="0" hangingPunct="1"/>
                      <a:r>
                        <a:rPr lang="da-DK" sz="1600" kern="1200" dirty="0" err="1" smtClean="0">
                          <a:solidFill>
                            <a:schemeClr val="dk1"/>
                          </a:solidFill>
                          <a:latin typeface="+mn-lt"/>
                          <a:ea typeface="+mn-ea"/>
                          <a:cs typeface="+mn-cs"/>
                        </a:rPr>
                        <a:t>Self-admin</a:t>
                      </a:r>
                      <a:r>
                        <a:rPr lang="da-DK" sz="1600" kern="1200" dirty="0" smtClean="0">
                          <a:solidFill>
                            <a:schemeClr val="dk1"/>
                          </a:solidFill>
                          <a:latin typeface="+mn-lt"/>
                          <a:ea typeface="+mn-ea"/>
                          <a:cs typeface="+mn-cs"/>
                        </a:rPr>
                        <a:t>. </a:t>
                      </a:r>
                      <a:r>
                        <a:rPr lang="da-DK" sz="1600" kern="1200" dirty="0" err="1" smtClean="0">
                          <a:solidFill>
                            <a:schemeClr val="dk1"/>
                          </a:solidFill>
                          <a:latin typeface="+mn-lt"/>
                          <a:ea typeface="+mn-ea"/>
                          <a:cs typeface="+mn-cs"/>
                        </a:rPr>
                        <a:t>question-naire</a:t>
                      </a:r>
                      <a:r>
                        <a:rPr lang="da-DK" sz="1600" kern="1200" dirty="0" smtClean="0">
                          <a:solidFill>
                            <a:schemeClr val="dk1"/>
                          </a:solidFill>
                          <a:latin typeface="+mn-lt"/>
                          <a:ea typeface="+mn-ea"/>
                          <a:cs typeface="+mn-cs"/>
                        </a:rPr>
                        <a:t> (postal)</a:t>
                      </a:r>
                    </a:p>
                  </a:txBody>
                  <a:tcPr/>
                </a:tc>
              </a:tr>
            </a:tbl>
          </a:graphicData>
        </a:graphic>
      </p:graphicFrame>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1066800"/>
            <a:ext cx="7772400" cy="489992"/>
          </a:xfrm>
        </p:spPr>
        <p:txBody>
          <a:bodyPr/>
          <a:lstStyle/>
          <a:p>
            <a:pPr algn="ctr"/>
            <a:r>
              <a:rPr lang="da-DK" dirty="0" smtClean="0"/>
              <a:t>Sample </a:t>
            </a:r>
            <a:r>
              <a:rPr lang="da-DK" dirty="0" err="1" smtClean="0"/>
              <a:t>sizes</a:t>
            </a:r>
            <a:r>
              <a:rPr lang="da-DK" dirty="0" smtClean="0"/>
              <a:t> and </a:t>
            </a:r>
            <a:r>
              <a:rPr lang="da-DK" dirty="0" err="1" smtClean="0"/>
              <a:t>response</a:t>
            </a:r>
            <a:r>
              <a:rPr lang="da-DK" dirty="0" smtClean="0"/>
              <a:t> rates</a:t>
            </a:r>
            <a:endParaRPr lang="da-DK" dirty="0"/>
          </a:p>
        </p:txBody>
      </p:sp>
      <p:graphicFrame>
        <p:nvGraphicFramePr>
          <p:cNvPr id="4" name="Pladsholder til indhold 3"/>
          <p:cNvGraphicFramePr>
            <a:graphicFrameLocks noGrp="1"/>
          </p:cNvGraphicFramePr>
          <p:nvPr>
            <p:ph idx="1"/>
          </p:nvPr>
        </p:nvGraphicFramePr>
        <p:xfrm>
          <a:off x="683568" y="1844824"/>
          <a:ext cx="7772400" cy="3083560"/>
        </p:xfrm>
        <a:graphic>
          <a:graphicData uri="http://schemas.openxmlformats.org/drawingml/2006/table">
            <a:tbl>
              <a:tblPr firstRow="1" bandRow="1">
                <a:tableStyleId>{5C22544A-7EE6-4342-B048-85BDC9FD1C3A}</a:tableStyleId>
              </a:tblPr>
              <a:tblGrid>
                <a:gridCol w="1295400"/>
                <a:gridCol w="1295400"/>
                <a:gridCol w="1295400"/>
                <a:gridCol w="1295400"/>
                <a:gridCol w="1295400"/>
                <a:gridCol w="1295400"/>
              </a:tblGrid>
              <a:tr h="370840">
                <a:tc>
                  <a:txBody>
                    <a:bodyPr/>
                    <a:lstStyle/>
                    <a:p>
                      <a:endParaRPr lang="da-DK" dirty="0"/>
                    </a:p>
                  </a:txBody>
                  <a:tcPr/>
                </a:tc>
                <a:tc>
                  <a:txBody>
                    <a:bodyPr/>
                    <a:lstStyle/>
                    <a:p>
                      <a:pPr algn="ctr"/>
                      <a:r>
                        <a:rPr lang="da-DK" dirty="0" smtClean="0"/>
                        <a:t>1987</a:t>
                      </a:r>
                      <a:endParaRPr lang="da-DK" dirty="0"/>
                    </a:p>
                  </a:txBody>
                  <a:tcPr/>
                </a:tc>
                <a:tc>
                  <a:txBody>
                    <a:bodyPr/>
                    <a:lstStyle/>
                    <a:p>
                      <a:pPr algn="ctr"/>
                      <a:r>
                        <a:rPr lang="da-DK" dirty="0" smtClean="0"/>
                        <a:t>1994</a:t>
                      </a:r>
                      <a:endParaRPr lang="da-DK" dirty="0"/>
                    </a:p>
                  </a:txBody>
                  <a:tcPr/>
                </a:tc>
                <a:tc>
                  <a:txBody>
                    <a:bodyPr/>
                    <a:lstStyle/>
                    <a:p>
                      <a:pPr algn="ctr"/>
                      <a:r>
                        <a:rPr lang="da-DK" dirty="0" smtClean="0"/>
                        <a:t>2000</a:t>
                      </a:r>
                      <a:endParaRPr lang="da-DK" dirty="0"/>
                    </a:p>
                  </a:txBody>
                  <a:tcPr/>
                </a:tc>
                <a:tc>
                  <a:txBody>
                    <a:bodyPr/>
                    <a:lstStyle/>
                    <a:p>
                      <a:pPr algn="ctr"/>
                      <a:r>
                        <a:rPr lang="da-DK" dirty="0" smtClean="0"/>
                        <a:t>2005</a:t>
                      </a:r>
                      <a:endParaRPr lang="da-DK" dirty="0"/>
                    </a:p>
                  </a:txBody>
                  <a:tcPr/>
                </a:tc>
                <a:tc>
                  <a:txBody>
                    <a:bodyPr/>
                    <a:lstStyle/>
                    <a:p>
                      <a:pPr algn="ctr"/>
                      <a:r>
                        <a:rPr lang="da-DK" dirty="0" smtClean="0"/>
                        <a:t>2010</a:t>
                      </a:r>
                      <a:endParaRPr lang="da-DK" dirty="0"/>
                    </a:p>
                  </a:txBody>
                  <a:tcPr/>
                </a:tc>
              </a:tr>
              <a:tr h="370840">
                <a:tc>
                  <a:txBody>
                    <a:bodyPr/>
                    <a:lstStyle/>
                    <a:p>
                      <a:r>
                        <a:rPr lang="da-DK" sz="1600" b="1" dirty="0" smtClean="0"/>
                        <a:t>Sample </a:t>
                      </a:r>
                      <a:r>
                        <a:rPr lang="da-DK" sz="1600" b="1" dirty="0" err="1" smtClean="0"/>
                        <a:t>size</a:t>
                      </a:r>
                      <a:endParaRPr lang="da-DK" sz="1600" b="1" dirty="0"/>
                    </a:p>
                  </a:txBody>
                  <a:tcPr/>
                </a:tc>
                <a:tc>
                  <a:txBody>
                    <a:bodyPr/>
                    <a:lstStyle/>
                    <a:p>
                      <a:pPr algn="ctr"/>
                      <a:r>
                        <a:rPr lang="da-DK" sz="1600" dirty="0" smtClean="0"/>
                        <a:t>5,950</a:t>
                      </a:r>
                      <a:endParaRPr lang="da-DK" sz="1600" dirty="0"/>
                    </a:p>
                  </a:txBody>
                  <a:tcPr anchor="ctr"/>
                </a:tc>
                <a:tc>
                  <a:txBody>
                    <a:bodyPr/>
                    <a:lstStyle/>
                    <a:p>
                      <a:pPr algn="ctr"/>
                      <a:r>
                        <a:rPr lang="da-DK" sz="1600" dirty="0" smtClean="0"/>
                        <a:t>5,995</a:t>
                      </a:r>
                      <a:endParaRPr lang="da-DK" sz="1600" dirty="0"/>
                    </a:p>
                  </a:txBody>
                  <a:tcPr anchor="ctr"/>
                </a:tc>
                <a:tc>
                  <a:txBody>
                    <a:bodyPr/>
                    <a:lstStyle/>
                    <a:p>
                      <a:pPr algn="ctr"/>
                      <a:r>
                        <a:rPr lang="da-DK" sz="1600" dirty="0" smtClean="0"/>
                        <a:t>22,484</a:t>
                      </a:r>
                      <a:endParaRPr lang="da-DK" sz="1600" dirty="0"/>
                    </a:p>
                  </a:txBody>
                  <a:tcPr anchor="ctr"/>
                </a:tc>
                <a:tc>
                  <a:txBody>
                    <a:bodyPr/>
                    <a:lstStyle/>
                    <a:p>
                      <a:pPr algn="ctr"/>
                      <a:r>
                        <a:rPr lang="da-DK" sz="1600" dirty="0" smtClean="0"/>
                        <a:t>21,832</a:t>
                      </a:r>
                      <a:endParaRPr lang="da-DK" sz="1600" dirty="0"/>
                    </a:p>
                  </a:txBody>
                  <a:tcPr anchor="ctr"/>
                </a:tc>
                <a:tc>
                  <a:txBody>
                    <a:bodyPr/>
                    <a:lstStyle/>
                    <a:p>
                      <a:pPr algn="ctr"/>
                      <a:r>
                        <a:rPr lang="da-DK" sz="1600" dirty="0" smtClean="0"/>
                        <a:t>25,000</a:t>
                      </a:r>
                      <a:endParaRPr lang="da-DK" sz="1600" dirty="0"/>
                    </a:p>
                  </a:txBody>
                  <a:tcPr anchor="ctr"/>
                </a:tc>
              </a:tr>
              <a:tr h="370840">
                <a:tc>
                  <a:txBody>
                    <a:bodyPr/>
                    <a:lstStyle/>
                    <a:p>
                      <a:r>
                        <a:rPr lang="da-DK" sz="1600" b="1" dirty="0" err="1" smtClean="0"/>
                        <a:t>Response</a:t>
                      </a:r>
                      <a:r>
                        <a:rPr lang="da-DK" sz="1600" b="1" dirty="0" smtClean="0"/>
                        <a:t> rate</a:t>
                      </a:r>
                      <a:endParaRPr lang="da-DK" sz="1600" b="1" dirty="0"/>
                    </a:p>
                  </a:txBody>
                  <a:tcPr/>
                </a:tc>
                <a:tc>
                  <a:txBody>
                    <a:bodyPr/>
                    <a:lstStyle/>
                    <a:p>
                      <a:pPr algn="ctr"/>
                      <a:r>
                        <a:rPr lang="da-DK" sz="1600" dirty="0" smtClean="0"/>
                        <a:t>79.9%</a:t>
                      </a:r>
                      <a:endParaRPr lang="da-DK" sz="1600" dirty="0"/>
                    </a:p>
                  </a:txBody>
                  <a:tcPr anchor="ctr"/>
                </a:tc>
                <a:tc>
                  <a:txBody>
                    <a:bodyPr/>
                    <a:lstStyle/>
                    <a:p>
                      <a:pPr algn="ctr"/>
                      <a:r>
                        <a:rPr lang="da-DK" sz="1600" dirty="0" smtClean="0"/>
                        <a:t>77.8%</a:t>
                      </a:r>
                      <a:endParaRPr lang="da-DK" sz="1600" dirty="0"/>
                    </a:p>
                  </a:txBody>
                  <a:tcPr anchor="ctr"/>
                </a:tc>
                <a:tc>
                  <a:txBody>
                    <a:bodyPr/>
                    <a:lstStyle/>
                    <a:p>
                      <a:pPr algn="ctr"/>
                      <a:r>
                        <a:rPr lang="da-DK" sz="1600" dirty="0" smtClean="0"/>
                        <a:t>74.2%</a:t>
                      </a:r>
                      <a:endParaRPr lang="da-DK" sz="1600" dirty="0"/>
                    </a:p>
                  </a:txBody>
                  <a:tcPr anchor="ctr"/>
                </a:tc>
                <a:tc>
                  <a:txBody>
                    <a:bodyPr/>
                    <a:lstStyle/>
                    <a:p>
                      <a:pPr algn="ctr"/>
                      <a:r>
                        <a:rPr lang="da-DK" sz="1600" dirty="0" smtClean="0"/>
                        <a:t>67.7%</a:t>
                      </a:r>
                      <a:endParaRPr lang="da-DK" sz="1600" dirty="0"/>
                    </a:p>
                  </a:txBody>
                  <a:tcPr anchor="ctr"/>
                </a:tc>
                <a:tc>
                  <a:txBody>
                    <a:bodyPr/>
                    <a:lstStyle/>
                    <a:p>
                      <a:pPr algn="ctr"/>
                      <a:r>
                        <a:rPr lang="da-DK" sz="1600" dirty="0" smtClean="0"/>
                        <a:t>60.5%</a:t>
                      </a:r>
                      <a:endParaRPr lang="da-DK" sz="1600" dirty="0"/>
                    </a:p>
                  </a:txBody>
                  <a:tcPr anchor="ctr"/>
                </a:tc>
              </a:tr>
              <a:tr h="370840">
                <a:tc>
                  <a:txBody>
                    <a:bodyPr/>
                    <a:lstStyle/>
                    <a:p>
                      <a:r>
                        <a:rPr lang="da-DK" sz="1600" b="1" dirty="0" err="1" smtClean="0"/>
                        <a:t>Response</a:t>
                      </a:r>
                      <a:r>
                        <a:rPr lang="da-DK" sz="1600" b="1" dirty="0" smtClean="0"/>
                        <a:t> rate (</a:t>
                      </a:r>
                      <a:r>
                        <a:rPr lang="da-DK" sz="1600" b="1" dirty="0" err="1" smtClean="0"/>
                        <a:t>self-admin</a:t>
                      </a:r>
                      <a:r>
                        <a:rPr lang="da-DK" sz="1600" b="1" dirty="0" smtClean="0"/>
                        <a:t>. </a:t>
                      </a:r>
                      <a:r>
                        <a:rPr lang="da-DK" sz="1600" b="1" dirty="0" err="1" smtClean="0"/>
                        <a:t>question-naire</a:t>
                      </a:r>
                      <a:r>
                        <a:rPr lang="da-DK" sz="1600" b="1" dirty="0" smtClean="0"/>
                        <a:t>)</a:t>
                      </a:r>
                      <a:r>
                        <a:rPr lang="da-DK" sz="1600" b="1" baseline="30000" dirty="0" smtClean="0"/>
                        <a:t>1</a:t>
                      </a:r>
                      <a:endParaRPr lang="da-DK" sz="1600" b="1" baseline="30000" dirty="0"/>
                    </a:p>
                  </a:txBody>
                  <a:tcPr/>
                </a:tc>
                <a:tc>
                  <a:txBody>
                    <a:bodyPr/>
                    <a:lstStyle/>
                    <a:p>
                      <a:pPr algn="ctr"/>
                      <a:r>
                        <a:rPr lang="da-DK" sz="1600" dirty="0" smtClean="0"/>
                        <a:t>-</a:t>
                      </a:r>
                      <a:endParaRPr lang="da-DK" sz="1600" dirty="0"/>
                    </a:p>
                  </a:txBody>
                  <a:tcPr anchor="ctr"/>
                </a:tc>
                <a:tc>
                  <a:txBody>
                    <a:bodyPr/>
                    <a:lstStyle/>
                    <a:p>
                      <a:pPr algn="ctr"/>
                      <a:r>
                        <a:rPr lang="da-DK" sz="1600" dirty="0" smtClean="0"/>
                        <a:t>87.5%</a:t>
                      </a:r>
                      <a:endParaRPr lang="da-DK" sz="1600" dirty="0"/>
                    </a:p>
                  </a:txBody>
                  <a:tcPr anchor="ctr"/>
                </a:tc>
                <a:tc>
                  <a:txBody>
                    <a:bodyPr/>
                    <a:lstStyle/>
                    <a:p>
                      <a:pPr algn="ctr"/>
                      <a:r>
                        <a:rPr lang="da-DK" sz="1600" dirty="0" smtClean="0"/>
                        <a:t>85.6%</a:t>
                      </a:r>
                      <a:endParaRPr lang="da-DK" sz="1600" dirty="0"/>
                    </a:p>
                  </a:txBody>
                  <a:tcPr anchor="ctr"/>
                </a:tc>
                <a:tc>
                  <a:txBody>
                    <a:bodyPr/>
                    <a:lstStyle/>
                    <a:p>
                      <a:pPr algn="ctr"/>
                      <a:r>
                        <a:rPr lang="da-DK" sz="1600" dirty="0" smtClean="0"/>
                        <a:t>77.2%</a:t>
                      </a:r>
                      <a:endParaRPr lang="da-DK" sz="1600" dirty="0"/>
                    </a:p>
                  </a:txBody>
                  <a:tcPr anchor="ctr"/>
                </a:tc>
                <a:tc>
                  <a:txBody>
                    <a:bodyPr/>
                    <a:lstStyle/>
                    <a:p>
                      <a:pPr algn="ctr"/>
                      <a:r>
                        <a:rPr lang="da-DK" sz="1600" dirty="0" smtClean="0"/>
                        <a:t>-</a:t>
                      </a:r>
                      <a:endParaRPr lang="da-DK" sz="1600" dirty="0"/>
                    </a:p>
                  </a:txBody>
                  <a:tcPr anchor="ctr"/>
                </a:tc>
              </a:tr>
            </a:tbl>
          </a:graphicData>
        </a:graphic>
      </p:graphicFrame>
      <p:sp>
        <p:nvSpPr>
          <p:cNvPr id="5" name="Tekstboks 4"/>
          <p:cNvSpPr txBox="1"/>
          <p:nvPr/>
        </p:nvSpPr>
        <p:spPr>
          <a:xfrm>
            <a:off x="755576" y="4941168"/>
            <a:ext cx="5472608" cy="307777"/>
          </a:xfrm>
          <a:prstGeom prst="rect">
            <a:avLst/>
          </a:prstGeom>
          <a:noFill/>
        </p:spPr>
        <p:txBody>
          <a:bodyPr wrap="square" rtlCol="0">
            <a:spAutoFit/>
          </a:bodyPr>
          <a:lstStyle/>
          <a:p>
            <a:r>
              <a:rPr lang="da-DK" sz="1400" baseline="30000" dirty="0" smtClean="0">
                <a:latin typeface="Verdana" pitchFamily="34" charset="0"/>
              </a:rPr>
              <a:t>1</a:t>
            </a:r>
            <a:r>
              <a:rPr lang="da-DK" sz="1400" dirty="0" smtClean="0">
                <a:latin typeface="Verdana" pitchFamily="34" charset="0"/>
              </a:rPr>
              <a:t>Among the </a:t>
            </a:r>
            <a:r>
              <a:rPr lang="da-DK" sz="1400" dirty="0" err="1" smtClean="0">
                <a:latin typeface="Verdana" pitchFamily="34" charset="0"/>
              </a:rPr>
              <a:t>interviewed</a:t>
            </a:r>
            <a:endParaRPr lang="da-DK" sz="1400" dirty="0">
              <a:latin typeface="Verdana" pitchFamily="34" charset="0"/>
            </a:endParaRPr>
          </a:p>
        </p:txBody>
      </p:sp>
    </p:spTree>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908720"/>
            <a:ext cx="7772400" cy="489992"/>
          </a:xfrm>
        </p:spPr>
        <p:txBody>
          <a:bodyPr/>
          <a:lstStyle/>
          <a:p>
            <a:pPr algn="ctr"/>
            <a:r>
              <a:rPr lang="da-DK" dirty="0" err="1" smtClean="0"/>
              <a:t>Follow-up</a:t>
            </a:r>
            <a:r>
              <a:rPr lang="da-DK" dirty="0" smtClean="0"/>
              <a:t> sample</a:t>
            </a:r>
            <a:endParaRPr lang="da-DK" dirty="0"/>
          </a:p>
        </p:txBody>
      </p:sp>
      <p:sp>
        <p:nvSpPr>
          <p:cNvPr id="3" name="Pladsholder til indhold 2"/>
          <p:cNvSpPr>
            <a:spLocks noGrp="1"/>
          </p:cNvSpPr>
          <p:nvPr>
            <p:ph idx="1"/>
          </p:nvPr>
        </p:nvSpPr>
        <p:spPr>
          <a:xfrm>
            <a:off x="683568" y="1556792"/>
            <a:ext cx="7772400" cy="3810000"/>
          </a:xfrm>
        </p:spPr>
        <p:txBody>
          <a:bodyPr/>
          <a:lstStyle/>
          <a:p>
            <a:r>
              <a:rPr lang="en-US" dirty="0" smtClean="0"/>
              <a:t>The follow-up sample in 2000 intended to be both a panel of the survey in 1994 and a sample of adult Danes. Hence, this subsample consists of three parts:</a:t>
            </a:r>
          </a:p>
          <a:p>
            <a:endParaRPr lang="en-US" dirty="0" smtClean="0"/>
          </a:p>
          <a:p>
            <a:pPr marL="342900" indent="-342900">
              <a:buFont typeface="+mj-lt"/>
              <a:buAutoNum type="arabicPeriod"/>
            </a:pPr>
            <a:r>
              <a:rPr lang="en-US" dirty="0" smtClean="0"/>
              <a:t>all persons invited to the survey in 1994 and still alive and living in Denmark in 2000 </a:t>
            </a:r>
          </a:p>
          <a:p>
            <a:pPr marL="342900" indent="-342900">
              <a:buFont typeface="+mj-lt"/>
              <a:buAutoNum type="arabicPeriod"/>
            </a:pPr>
            <a:r>
              <a:rPr lang="en-US" dirty="0" smtClean="0"/>
              <a:t>a supplement of persons aged 16–21 years in 2000; and </a:t>
            </a:r>
          </a:p>
          <a:p>
            <a:pPr marL="342900" indent="-342900">
              <a:buFont typeface="+mj-lt"/>
              <a:buAutoNum type="arabicPeriod"/>
            </a:pPr>
            <a:r>
              <a:rPr lang="en-US" dirty="0" smtClean="0"/>
              <a:t>a supplement of persons who have obtained Danish citizenship between 1994 and 2000</a:t>
            </a:r>
          </a:p>
          <a:p>
            <a:pPr marL="342900" indent="-342900"/>
            <a:endParaRPr lang="en-US" dirty="0" smtClean="0"/>
          </a:p>
          <a:p>
            <a:pPr marL="342900" indent="-342900"/>
            <a:r>
              <a:rPr lang="en-US" dirty="0" smtClean="0"/>
              <a:t>Follow-up study population: 3,417 </a:t>
            </a:r>
            <a:r>
              <a:rPr lang="en-US" dirty="0" smtClean="0"/>
              <a:t>individuals.</a:t>
            </a:r>
            <a:endParaRPr lang="en-US" dirty="0" smtClean="0"/>
          </a:p>
          <a:p>
            <a:pPr marL="342900" indent="-342900"/>
            <a:endParaRPr lang="en-US" dirty="0" smtClean="0"/>
          </a:p>
          <a:p>
            <a:pPr marL="342900" indent="-342900"/>
            <a:r>
              <a:rPr lang="en-US" dirty="0" smtClean="0"/>
              <a:t>The follow-up sample was re-invited in both 2005 and 2010. </a:t>
            </a:r>
          </a:p>
          <a:p>
            <a:pPr marL="342900" indent="-342900"/>
            <a:endParaRPr lang="en-US" dirty="0" smtClean="0"/>
          </a:p>
          <a:p>
            <a:pPr marL="342900" indent="-342900"/>
            <a:r>
              <a:rPr lang="en-US" dirty="0" smtClean="0"/>
              <a:t>In all, </a:t>
            </a:r>
            <a:r>
              <a:rPr lang="en-US" dirty="0" smtClean="0"/>
              <a:t>2,598 individuals completed an </a:t>
            </a:r>
            <a:r>
              <a:rPr lang="en-US" dirty="0" smtClean="0"/>
              <a:t>interview in 1994</a:t>
            </a:r>
            <a:r>
              <a:rPr lang="en-US" dirty="0" smtClean="0"/>
              <a:t>, 2000 and </a:t>
            </a:r>
            <a:r>
              <a:rPr lang="en-US" dirty="0" smtClean="0"/>
              <a:t>2005.</a:t>
            </a:r>
            <a:endParaRPr lang="en-US" dirty="0" smtClean="0"/>
          </a:p>
          <a:p>
            <a:pPr marL="342900" indent="-342900"/>
            <a:endParaRPr lang="en-US" dirty="0" smtClean="0"/>
          </a:p>
          <a:p>
            <a:pPr marL="342900" indent="-342900"/>
            <a:endParaRPr lang="da-DK" dirty="0"/>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85800" y="1000108"/>
            <a:ext cx="7772400" cy="484676"/>
          </a:xfrm>
        </p:spPr>
        <p:txBody>
          <a:bodyPr/>
          <a:lstStyle/>
          <a:p>
            <a:pPr algn="ctr"/>
            <a:r>
              <a:rPr lang="da-DK" dirty="0">
                <a:cs typeface="Times New Roman" pitchFamily="18" charset="0"/>
              </a:rPr>
              <a:t>          </a:t>
            </a:r>
            <a:r>
              <a:rPr lang="da-DK" sz="2000" dirty="0">
                <a:cs typeface="Times New Roman" pitchFamily="18" charset="0"/>
              </a:rPr>
              <a:t>The Danish </a:t>
            </a:r>
            <a:r>
              <a:rPr lang="da-DK" sz="2000" dirty="0" smtClean="0">
                <a:cs typeface="Times New Roman" pitchFamily="18" charset="0"/>
              </a:rPr>
              <a:t>National </a:t>
            </a:r>
            <a:r>
              <a:rPr lang="da-DK" sz="2000" dirty="0" err="1" smtClean="0">
                <a:cs typeface="Times New Roman" pitchFamily="18" charset="0"/>
              </a:rPr>
              <a:t>Cohort</a:t>
            </a:r>
            <a:r>
              <a:rPr lang="da-DK" sz="2000" dirty="0" smtClean="0">
                <a:cs typeface="Times New Roman" pitchFamily="18" charset="0"/>
              </a:rPr>
              <a:t> </a:t>
            </a:r>
            <a:r>
              <a:rPr lang="da-DK" sz="2000" dirty="0" err="1" smtClean="0">
                <a:cs typeface="Times New Roman" pitchFamily="18" charset="0"/>
              </a:rPr>
              <a:t>Study</a:t>
            </a:r>
            <a:r>
              <a:rPr lang="da-DK" sz="2000" dirty="0" smtClean="0">
                <a:cs typeface="Times New Roman" pitchFamily="18" charset="0"/>
              </a:rPr>
              <a:t> (DANCOS</a:t>
            </a:r>
            <a:r>
              <a:rPr lang="en-GB" dirty="0"/>
              <a:t>	</a:t>
            </a:r>
            <a:r>
              <a:rPr lang="en-GB" dirty="0" smtClean="0"/>
              <a:t>)</a:t>
            </a:r>
            <a:endParaRPr lang="en-GB" dirty="0"/>
          </a:p>
        </p:txBody>
      </p:sp>
      <p:sp>
        <p:nvSpPr>
          <p:cNvPr id="64515" name="Rectangle 3"/>
          <p:cNvSpPr>
            <a:spLocks noGrp="1" noChangeArrowheads="1"/>
          </p:cNvSpPr>
          <p:nvPr>
            <p:ph type="body" idx="1"/>
          </p:nvPr>
        </p:nvSpPr>
        <p:spPr>
          <a:xfrm>
            <a:off x="683568" y="1700808"/>
            <a:ext cx="7772400" cy="2547950"/>
          </a:xfrm>
        </p:spPr>
        <p:txBody>
          <a:bodyPr/>
          <a:lstStyle/>
          <a:p>
            <a:pPr algn="ctr">
              <a:lnSpc>
                <a:spcPct val="90000"/>
              </a:lnSpc>
              <a:buFont typeface="Arial" pitchFamily="34" charset="0"/>
              <a:buChar char="•"/>
            </a:pPr>
            <a:endParaRPr lang="en-US" sz="1800" dirty="0" smtClean="0"/>
          </a:p>
          <a:p>
            <a:pPr algn="ctr">
              <a:lnSpc>
                <a:spcPct val="90000"/>
              </a:lnSpc>
              <a:buFont typeface="Arial" pitchFamily="34" charset="0"/>
              <a:buChar char="•"/>
            </a:pPr>
            <a:r>
              <a:rPr lang="en-US" sz="1800" dirty="0" smtClean="0"/>
              <a:t>A registry-based follow-up database of the health interview surveys conducted from 1987 to 2005 (2010 will also be included). Possible since each Dane has a unique personal registration number</a:t>
            </a:r>
          </a:p>
          <a:p>
            <a:pPr algn="ctr">
              <a:lnSpc>
                <a:spcPct val="90000"/>
              </a:lnSpc>
            </a:pPr>
            <a:endParaRPr lang="en-US" sz="1800" dirty="0" smtClean="0"/>
          </a:p>
          <a:p>
            <a:pPr algn="ctr">
              <a:lnSpc>
                <a:spcPct val="90000"/>
              </a:lnSpc>
              <a:buFont typeface="Arial" pitchFamily="34" charset="0"/>
              <a:buChar char="•"/>
            </a:pPr>
            <a:r>
              <a:rPr lang="en-US" sz="1800" dirty="0" smtClean="0"/>
              <a:t>Information on morbidity, mortality and other relevant information is obtained for all invited subjects (both respondents and non-respondents)</a:t>
            </a:r>
            <a:endParaRPr lang="en-GB" sz="1800" dirty="0" smtClean="0"/>
          </a:p>
        </p:txBody>
      </p:sp>
    </p:spTree>
  </p:cSld>
  <p:clrMapOvr>
    <a:masterClrMapping/>
  </p:clrMapOvr>
  <p:transition>
    <p:pull dir="d"/>
  </p:transition>
  <p:timing>
    <p:tnLst>
      <p:par>
        <p:cTn id="1" dur="indefinite" restart="never" nodeType="tmRoot"/>
      </p:par>
    </p:tnLst>
  </p:timing>
</p:sld>
</file>

<file path=ppt/theme/theme1.xml><?xml version="1.0" encoding="utf-8"?>
<a:theme xmlns:a="http://schemas.openxmlformats.org/drawingml/2006/main" name="SIF-powerpointskabelon-engelsk">
  <a:themeElements>
    <a:clrScheme name="Kontortem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tema">
      <a:majorFont>
        <a:latin typeface="Verdana"/>
        <a:ea typeface=""/>
        <a:cs typeface=""/>
      </a:majorFont>
      <a:minorFont>
        <a:latin typeface="Verdan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a-DK" sz="2400" b="0" i="0" u="none" strike="noStrike" cap="none" normalizeH="0" baseline="0" smtClean="0">
            <a:ln>
              <a:noFill/>
            </a:ln>
            <a:solidFill>
              <a:schemeClr val="tx1"/>
            </a:solidFill>
            <a:effectLst/>
            <a:latin typeface="Times"/>
          </a:defRPr>
        </a:defPPr>
      </a:lstStyle>
    </a:lnDef>
  </a:objectDefaults>
  <a:extraClrSchemeLst>
    <a:extraClrScheme>
      <a:clrScheme name="Kontortem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Kontortem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Kontortem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Kontortem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Kontortem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Kontortem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Kontortema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Kontortem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Kontortem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Kontortem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Kontortem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Kontortem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rugerdefineret design">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Kontor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SIF-powerpointskabelon-engelsk</Template>
  <TotalTime>2272</TotalTime>
  <Words>1028</Words>
  <Application>Microsoft Office PowerPoint</Application>
  <PresentationFormat>Skærmshow (4:3)</PresentationFormat>
  <Paragraphs>157</Paragraphs>
  <Slides>15</Slides>
  <Notes>5</Notes>
  <HiddenSlides>0</HiddenSlides>
  <MMClips>0</MMClips>
  <ScaleCrop>false</ScaleCrop>
  <HeadingPairs>
    <vt:vector size="6" baseType="variant">
      <vt:variant>
        <vt:lpstr>Tema</vt:lpstr>
      </vt:variant>
      <vt:variant>
        <vt:i4>2</vt:i4>
      </vt:variant>
      <vt:variant>
        <vt:lpstr>Integrerede OLE-servere</vt:lpstr>
      </vt:variant>
      <vt:variant>
        <vt:i4>1</vt:i4>
      </vt:variant>
      <vt:variant>
        <vt:lpstr>Diastitler</vt:lpstr>
      </vt:variant>
      <vt:variant>
        <vt:i4>15</vt:i4>
      </vt:variant>
    </vt:vector>
  </HeadingPairs>
  <TitlesOfParts>
    <vt:vector size="18" baseType="lpstr">
      <vt:lpstr>SIF-powerpointskabelon-engelsk</vt:lpstr>
      <vt:lpstr>Brugerdefineret design</vt:lpstr>
      <vt:lpstr>Microsoft Office Word-dokument</vt:lpstr>
      <vt:lpstr>Dias nummer 1</vt:lpstr>
      <vt:lpstr>  National Institute of Public Health (NIPH) </vt:lpstr>
      <vt:lpstr>          The Danish Health Interview Surveys   </vt:lpstr>
      <vt:lpstr> </vt:lpstr>
      <vt:lpstr>Specific topics</vt:lpstr>
      <vt:lpstr>Survey design</vt:lpstr>
      <vt:lpstr>Sample sizes and response rates</vt:lpstr>
      <vt:lpstr>Follow-up sample</vt:lpstr>
      <vt:lpstr>          The Danish National Cohort Study (DANCOS )</vt:lpstr>
      <vt:lpstr> </vt:lpstr>
      <vt:lpstr>Questions on height and weight in all years</vt:lpstr>
      <vt:lpstr>National Health Interview Survey 2005</vt:lpstr>
      <vt:lpstr>National Health Interview Survey 2005</vt:lpstr>
      <vt:lpstr>Examples of other relevant questions</vt:lpstr>
      <vt:lpstr>More information on the Danish Health Interview Surveys</vt:lpstr>
    </vt:vector>
  </TitlesOfParts>
  <Company>Statens Institut for Folkesundhed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opst</dc:creator>
  <cp:lastModifiedBy>opst</cp:lastModifiedBy>
  <cp:revision>190</cp:revision>
  <dcterms:created xsi:type="dcterms:W3CDTF">2009-05-20T08:36:58Z</dcterms:created>
  <dcterms:modified xsi:type="dcterms:W3CDTF">2010-12-07T16:03:36Z</dcterms:modified>
</cp:coreProperties>
</file>